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charts/chart39.xml" ContentType="application/vnd.openxmlformats-officedocument.drawingml.char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charts/chart28.xml" ContentType="application/vnd.openxmlformats-officedocument.drawingml.char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charts/chart17.xml" ContentType="application/vnd.openxmlformats-officedocument.drawingml.chart+xml"/>
  <Override PartName="/ppt/charts/chart35.xml" ContentType="application/vnd.openxmlformats-officedocument.drawingml.char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charts/chart13.xml" ContentType="application/vnd.openxmlformats-officedocument.drawingml.chart+xml"/>
  <Override PartName="/ppt/theme/themeOverride1.xml" ContentType="application/vnd.openxmlformats-officedocument.themeOverride+xml"/>
  <Override PartName="/ppt/charts/chart24.xml" ContentType="application/vnd.openxmlformats-officedocument.drawingml.char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harts/chart31.xml" ContentType="application/vnd.openxmlformats-officedocument.drawingml.chart+xml"/>
  <Override PartName="/ppt/charts/chart7.xml" ContentType="application/vnd.openxmlformats-officedocument.drawingml.chart+xml"/>
  <Override PartName="/ppt/notesSlides/notesSlide12.xml" ContentType="application/vnd.openxmlformats-officedocument.presentationml.notesSlide+xml"/>
  <Override PartName="/ppt/charts/chart20.xml" ContentType="application/vnd.openxmlformats-officedocument.drawingml.chart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Default Extension="xlsx" ContentType="application/vnd.openxmlformats-officedocument.spreadsheetml.sheet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charts/chart29.xml" ContentType="application/vnd.openxmlformats-officedocument.drawingml.char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charts/chart18.xml" ContentType="application/vnd.openxmlformats-officedocument.drawingml.chart+xml"/>
  <Override PartName="/ppt/charts/chart36.xml" ContentType="application/vnd.openxmlformats-officedocument.drawingml.char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charts/chart25.xml" ContentType="application/vnd.openxmlformats-officedocument.drawingml.char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charts/chart14.xml" ContentType="application/vnd.openxmlformats-officedocument.drawingml.chart+xml"/>
  <Override PartName="/ppt/theme/themeOverride2.xml" ContentType="application/vnd.openxmlformats-officedocument.themeOverride+xml"/>
  <Override PartName="/ppt/charts/chart32.xml" ContentType="application/vnd.openxmlformats-officedocument.drawingml.char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charts/chart8.xml" ContentType="application/vnd.openxmlformats-officedocument.drawingml.chart+xml"/>
  <Override PartName="/ppt/charts/chart21.xml" ContentType="application/vnd.openxmlformats-officedocument.drawingml.char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charts/chart10.xml" ContentType="application/vnd.openxmlformats-officedocument.drawingml.chart+xml"/>
  <Override PartName="/ppt/slides/slide89.xml" ContentType="application/vnd.openxmlformats-officedocument.presentationml.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charts/chart19.xml" ContentType="application/vnd.openxmlformats-officedocument.drawingml.chart+xml"/>
  <Override PartName="/ppt/charts/chart37.xml" ContentType="application/vnd.openxmlformats-officedocument.drawingml.char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theme/themeOverride3.xml" ContentType="application/vnd.openxmlformats-officedocument.themeOverride+xml"/>
  <Override PartName="/ppt/charts/chart26.xml" ContentType="application/vnd.openxmlformats-officedocument.drawingml.char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charts/chart15.xml" ContentType="application/vnd.openxmlformats-officedocument.drawingml.chart+xml"/>
  <Override PartName="/ppt/charts/chart33.xml" ContentType="application/vnd.openxmlformats-officedocument.drawingml.char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charts/chart22.xml" ContentType="application/vnd.openxmlformats-officedocument.drawingml.chart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charts/chart27.xml" ContentType="application/vnd.openxmlformats-officedocument.drawingml.chart+xml"/>
  <Override PartName="/ppt/charts/chart38.xml" ContentType="application/vnd.openxmlformats-officedocument.drawingml.char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charts/chart16.xml" ContentType="application/vnd.openxmlformats-officedocument.drawingml.chart+xml"/>
  <Override PartName="/ppt/theme/themeOverride4.xml" ContentType="application/vnd.openxmlformats-officedocument.themeOverride+xml"/>
  <Override PartName="/ppt/charts/chart34.xml" ContentType="application/vnd.openxmlformats-officedocument.drawingml.char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charts/chart23.xml" ContentType="application/vnd.openxmlformats-officedocument.drawingml.char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charts/chart12.xml" ContentType="application/vnd.openxmlformats-officedocument.drawingml.chart+xml"/>
  <Override PartName="/ppt/charts/chart30.xml" ContentType="application/vnd.openxmlformats-officedocument.drawingml.chart+xml"/>
  <Override PartName="/ppt/charts/chart6.xml" ContentType="application/vnd.openxmlformats-officedocument.drawingml.chart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312" r:id="rId3"/>
    <p:sldId id="356" r:id="rId4"/>
    <p:sldId id="314" r:id="rId5"/>
    <p:sldId id="315" r:id="rId6"/>
    <p:sldId id="358" r:id="rId7"/>
    <p:sldId id="276" r:id="rId8"/>
    <p:sldId id="268" r:id="rId9"/>
    <p:sldId id="269" r:id="rId10"/>
    <p:sldId id="270" r:id="rId11"/>
    <p:sldId id="362" r:id="rId12"/>
    <p:sldId id="272" r:id="rId13"/>
    <p:sldId id="273" r:id="rId14"/>
    <p:sldId id="274" r:id="rId15"/>
    <p:sldId id="307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437" r:id="rId24"/>
    <p:sldId id="348" r:id="rId25"/>
    <p:sldId id="295" r:id="rId26"/>
    <p:sldId id="258" r:id="rId27"/>
    <p:sldId id="260" r:id="rId28"/>
    <p:sldId id="261" r:id="rId29"/>
    <p:sldId id="259" r:id="rId30"/>
    <p:sldId id="297" r:id="rId31"/>
    <p:sldId id="298" r:id="rId32"/>
    <p:sldId id="352" r:id="rId33"/>
    <p:sldId id="285" r:id="rId34"/>
    <p:sldId id="288" r:id="rId35"/>
    <p:sldId id="290" r:id="rId36"/>
    <p:sldId id="291" r:id="rId37"/>
    <p:sldId id="292" r:id="rId38"/>
    <p:sldId id="364" r:id="rId39"/>
    <p:sldId id="365" r:id="rId40"/>
    <p:sldId id="366" r:id="rId41"/>
    <p:sldId id="367" r:id="rId42"/>
    <p:sldId id="368" r:id="rId43"/>
    <p:sldId id="369" r:id="rId44"/>
    <p:sldId id="370" r:id="rId45"/>
    <p:sldId id="371" r:id="rId46"/>
    <p:sldId id="372" r:id="rId47"/>
    <p:sldId id="373" r:id="rId48"/>
    <p:sldId id="374" r:id="rId49"/>
    <p:sldId id="375" r:id="rId50"/>
    <p:sldId id="378" r:id="rId51"/>
    <p:sldId id="379" r:id="rId52"/>
    <p:sldId id="381" r:id="rId53"/>
    <p:sldId id="382" r:id="rId54"/>
    <p:sldId id="383" r:id="rId55"/>
    <p:sldId id="384" r:id="rId56"/>
    <p:sldId id="393" r:id="rId57"/>
    <p:sldId id="435" r:id="rId58"/>
    <p:sldId id="386" r:id="rId59"/>
    <p:sldId id="387" r:id="rId60"/>
    <p:sldId id="394" r:id="rId61"/>
    <p:sldId id="395" r:id="rId62"/>
    <p:sldId id="398" r:id="rId63"/>
    <p:sldId id="412" r:id="rId64"/>
    <p:sldId id="413" r:id="rId65"/>
    <p:sldId id="414" r:id="rId66"/>
    <p:sldId id="415" r:id="rId67"/>
    <p:sldId id="416" r:id="rId68"/>
    <p:sldId id="417" r:id="rId69"/>
    <p:sldId id="418" r:id="rId70"/>
    <p:sldId id="41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345" r:id="rId87"/>
    <p:sldId id="301" r:id="rId88"/>
    <p:sldId id="411" r:id="rId89"/>
    <p:sldId id="407" r:id="rId90"/>
    <p:sldId id="408" r:id="rId91"/>
    <p:sldId id="409" r:id="rId92"/>
    <p:sldId id="410" r:id="rId9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 autoAdjust="0"/>
    <p:restoredTop sz="94683" autoAdjust="0"/>
  </p:normalViewPr>
  <p:slideViewPr>
    <p:cSldViewPr>
      <p:cViewPr varScale="1">
        <p:scale>
          <a:sx n="104" d="100"/>
          <a:sy n="104" d="100"/>
        </p:scale>
        <p:origin x="-90" y="-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99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letter-cluster-tags-all-voy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4.xlsx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5.xlsx"/><Relationship Id="rId1" Type="http://schemas.openxmlformats.org/officeDocument/2006/relationships/themeOverride" Target="../theme/themeOverride1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6.xlsx"/><Relationship Id="rId1" Type="http://schemas.openxmlformats.org/officeDocument/2006/relationships/themeOverride" Target="../theme/themeOverride2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7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8.xlsx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9.xlsx"/><Relationship Id="rId1" Type="http://schemas.openxmlformats.org/officeDocument/2006/relationships/themeOverride" Target="../theme/themeOverride3.xml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10.xlsx"/><Relationship Id="rId1" Type="http://schemas.openxmlformats.org/officeDocument/2006/relationships/themeOverride" Target="../theme/themeOverride4.xm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letter-cluster-tags-all-voy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%20Knight\Desktop\voynich\word-cluster-tags-by-page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plotArea>
      <c:layout/>
      <c:barChart>
        <c:barDir val="col"/>
        <c:grouping val="clustered"/>
        <c:ser>
          <c:idx val="0"/>
          <c:order val="0"/>
          <c:cat>
            <c:strRef>
              <c:f>Sheet1!$D$1:$D$25</c:f>
              <c:strCache>
                <c:ptCount val="25"/>
                <c:pt idx="0">
                  <c:v>B</c:v>
                </c:pt>
                <c:pt idx="1">
                  <c:v>D</c:v>
                </c:pt>
                <c:pt idx="2">
                  <c:v>J</c:v>
                </c:pt>
                <c:pt idx="3">
                  <c:v>K</c:v>
                </c:pt>
                <c:pt idx="4">
                  <c:v>M</c:v>
                </c:pt>
                <c:pt idx="5">
                  <c:v>N</c:v>
                </c:pt>
                <c:pt idx="6">
                  <c:v>P</c:v>
                </c:pt>
                <c:pt idx="7">
                  <c:v>Q</c:v>
                </c:pt>
                <c:pt idx="8">
                  <c:v>V</c:v>
                </c:pt>
                <c:pt idx="9">
                  <c:v>W</c:v>
                </c:pt>
                <c:pt idx="10">
                  <c:v>X</c:v>
                </c:pt>
                <c:pt idx="11">
                  <c:v>L</c:v>
                </c:pt>
                <c:pt idx="12">
                  <c:v>R</c:v>
                </c:pt>
                <c:pt idx="13">
                  <c:v>C</c:v>
                </c:pt>
                <c:pt idx="14">
                  <c:v>F</c:v>
                </c:pt>
                <c:pt idx="15">
                  <c:v>G</c:v>
                </c:pt>
                <c:pt idx="16">
                  <c:v>T</c:v>
                </c:pt>
                <c:pt idx="17">
                  <c:v>H</c:v>
                </c:pt>
                <c:pt idx="18">
                  <c:v>S</c:v>
                </c:pt>
                <c:pt idx="19">
                  <c:v>Y</c:v>
                </c:pt>
                <c:pt idx="20">
                  <c:v>U</c:v>
                </c:pt>
                <c:pt idx="21">
                  <c:v>E</c:v>
                </c:pt>
                <c:pt idx="22">
                  <c:v>O</c:v>
                </c:pt>
                <c:pt idx="23">
                  <c:v>A</c:v>
                </c:pt>
                <c:pt idx="24">
                  <c:v>I</c:v>
                </c:pt>
              </c:strCache>
            </c:strRef>
          </c:cat>
          <c:val>
            <c:numRef>
              <c:f>Sheet1!$E$1:$E$25</c:f>
              <c:numCache>
                <c:formatCode>General</c:formatCode>
                <c:ptCount val="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4.5400000000000122E-4</c:v>
                </c:pt>
                <c:pt idx="12">
                  <c:v>5.9900000000000166E-4</c:v>
                </c:pt>
                <c:pt idx="13">
                  <c:v>7.5500000000000166E-4</c:v>
                </c:pt>
                <c:pt idx="14">
                  <c:v>8.5300000000000176E-4</c:v>
                </c:pt>
                <c:pt idx="15">
                  <c:v>8.7800000000000183E-4</c:v>
                </c:pt>
                <c:pt idx="16">
                  <c:v>1.0390000000000017E-3</c:v>
                </c:pt>
                <c:pt idx="17">
                  <c:v>4.0310000000000111E-3</c:v>
                </c:pt>
                <c:pt idx="18">
                  <c:v>1.086600000000002E-2</c:v>
                </c:pt>
                <c:pt idx="19">
                  <c:v>0.4194080000000005</c:v>
                </c:pt>
                <c:pt idx="20">
                  <c:v>0.7812689999999991</c:v>
                </c:pt>
                <c:pt idx="21">
                  <c:v>0.97509100000000004</c:v>
                </c:pt>
                <c:pt idx="22">
                  <c:v>0.99549900000000002</c:v>
                </c:pt>
                <c:pt idx="23">
                  <c:v>0.99734699999999898</c:v>
                </c:pt>
                <c:pt idx="24">
                  <c:v>0.99975599999999998</c:v>
                </c:pt>
              </c:numCache>
            </c:numRef>
          </c:val>
        </c:ser>
        <c:dLbls/>
        <c:axId val="44036864"/>
        <c:axId val="44038400"/>
      </c:barChart>
      <c:catAx>
        <c:axId val="44036864"/>
        <c:scaling>
          <c:orientation val="minMax"/>
        </c:scaling>
        <c:axPos val="b"/>
        <c:tickLblPos val="nextTo"/>
        <c:crossAx val="44038400"/>
        <c:crosses val="autoZero"/>
        <c:auto val="1"/>
        <c:lblAlgn val="ctr"/>
        <c:lblOffset val="100"/>
      </c:catAx>
      <c:valAx>
        <c:axId val="44038400"/>
        <c:scaling>
          <c:orientation val="minMax"/>
          <c:max val="1"/>
        </c:scaling>
        <c:axPos val="l"/>
        <c:majorGridlines/>
        <c:numFmt formatCode="General" sourceLinked="1"/>
        <c:tickLblPos val="nextTo"/>
        <c:crossAx val="44036864"/>
        <c:crosses val="autoZero"/>
        <c:crossBetween val="between"/>
      </c:valAx>
    </c:plotArea>
    <c:plotVisOnly val="1"/>
    <c:dispBlanksAs val="gap"/>
  </c:chart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8"/>
  <c:chart>
    <c:autoTitleDeleted val="1"/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Lbls>
            <c:showVal val="1"/>
          </c:dLbls>
          <c:cat>
            <c:strRef>
              <c:f>Sheet1!$A$2:$A$6</c:f>
              <c:strCache>
                <c:ptCount val="5"/>
                <c:pt idx="0">
                  <c:v>Voynich B</c:v>
                </c:pt>
                <c:pt idx="1">
                  <c:v>Voynich B with scrambled pages</c:v>
                </c:pt>
                <c:pt idx="2">
                  <c:v>WSJ Corpus (page=article)</c:v>
                </c:pt>
                <c:pt idx="3">
                  <c:v>The Metamorphosis (Kafka) in English</c:v>
                </c:pt>
                <c:pt idx="4">
                  <c:v>The Quran in Arabic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38.78</c:v>
                </c:pt>
                <c:pt idx="1">
                  <c:v>0</c:v>
                </c:pt>
                <c:pt idx="2">
                  <c:v>1.34</c:v>
                </c:pt>
                <c:pt idx="3">
                  <c:v>13.7</c:v>
                </c:pt>
                <c:pt idx="4">
                  <c:v>27.5</c:v>
                </c:pt>
              </c:numCache>
            </c:numRef>
          </c:val>
        </c:ser>
        <c:dLbls/>
        <c:axId val="99017088"/>
        <c:axId val="99018624"/>
      </c:barChart>
      <c:catAx>
        <c:axId val="99017088"/>
        <c:scaling>
          <c:orientation val="minMax"/>
        </c:scaling>
        <c:axPos val="l"/>
        <c:tickLblPos val="nextTo"/>
        <c:crossAx val="99018624"/>
        <c:crosses val="autoZero"/>
        <c:auto val="1"/>
        <c:lblAlgn val="ctr"/>
        <c:lblOffset val="100"/>
      </c:catAx>
      <c:valAx>
        <c:axId val="99018624"/>
        <c:scaling>
          <c:orientation val="minMax"/>
        </c:scaling>
        <c:axPos val="b"/>
        <c:majorGridlines/>
        <c:numFmt formatCode="General" sourceLinked="1"/>
        <c:tickLblPos val="nextTo"/>
        <c:crossAx val="99017088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8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Lbls>
            <c:delete val="1"/>
          </c:dLbls>
          <c:cat>
            <c:strRef>
              <c:f>Sheet1!$A$2:$A$36</c:f>
              <c:strCache>
                <c:ptCount val="35"/>
                <c:pt idx="0">
                  <c:v>*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8</c:v>
                </c:pt>
                <c:pt idx="8">
                  <c:v>9</c:v>
                </c:pt>
                <c:pt idx="9">
                  <c:v>A</c:v>
                </c:pt>
                <c:pt idx="10">
                  <c:v>B</c:v>
                </c:pt>
                <c:pt idx="11">
                  <c:v>C</c:v>
                </c:pt>
                <c:pt idx="12">
                  <c:v>D</c:v>
                </c:pt>
                <c:pt idx="13">
                  <c:v>E</c:v>
                </c:pt>
                <c:pt idx="14">
                  <c:v>F</c:v>
                </c:pt>
                <c:pt idx="15">
                  <c:v>G</c:v>
                </c:pt>
                <c:pt idx="16">
                  <c:v>H</c:v>
                </c:pt>
                <c:pt idx="17">
                  <c:v>I</c:v>
                </c:pt>
                <c:pt idx="18">
                  <c:v>J</c:v>
                </c:pt>
                <c:pt idx="19">
                  <c:v>K</c:v>
                </c:pt>
                <c:pt idx="20">
                  <c:v>L</c:v>
                </c:pt>
                <c:pt idx="21">
                  <c:v>M</c:v>
                </c:pt>
                <c:pt idx="22">
                  <c:v>N</c:v>
                </c:pt>
                <c:pt idx="23">
                  <c:v>O</c:v>
                </c:pt>
                <c:pt idx="24">
                  <c:v>P</c:v>
                </c:pt>
                <c:pt idx="25">
                  <c:v>Q</c:v>
                </c:pt>
                <c:pt idx="26">
                  <c:v>R</c:v>
                </c:pt>
                <c:pt idx="27">
                  <c:v>S</c:v>
                </c:pt>
                <c:pt idx="28">
                  <c:v>T</c:v>
                </c:pt>
                <c:pt idx="29">
                  <c:v>U</c:v>
                </c:pt>
                <c:pt idx="30">
                  <c:v>V</c:v>
                </c:pt>
                <c:pt idx="31">
                  <c:v>W</c:v>
                </c:pt>
                <c:pt idx="32">
                  <c:v>X</c:v>
                </c:pt>
                <c:pt idx="33">
                  <c:v>Y</c:v>
                </c:pt>
                <c:pt idx="34">
                  <c:v>Z</c:v>
                </c:pt>
              </c:strCache>
            </c:strRef>
          </c:cat>
          <c:val>
            <c:numRef>
              <c:f>Sheet1!$B$2:$B$36</c:f>
              <c:numCache>
                <c:formatCode>General</c:formatCode>
                <c:ptCount val="35"/>
                <c:pt idx="0">
                  <c:v>7</c:v>
                </c:pt>
                <c:pt idx="1">
                  <c:v>0</c:v>
                </c:pt>
                <c:pt idx="2">
                  <c:v>517</c:v>
                </c:pt>
                <c:pt idx="3">
                  <c:v>1</c:v>
                </c:pt>
                <c:pt idx="4">
                  <c:v>3542</c:v>
                </c:pt>
                <c:pt idx="5">
                  <c:v>0</c:v>
                </c:pt>
                <c:pt idx="6">
                  <c:v>2</c:v>
                </c:pt>
                <c:pt idx="7">
                  <c:v>1062</c:v>
                </c:pt>
                <c:pt idx="8">
                  <c:v>505</c:v>
                </c:pt>
                <c:pt idx="9">
                  <c:v>1003</c:v>
                </c:pt>
                <c:pt idx="10">
                  <c:v>322</c:v>
                </c:pt>
                <c:pt idx="11">
                  <c:v>49</c:v>
                </c:pt>
                <c:pt idx="12">
                  <c:v>0</c:v>
                </c:pt>
                <c:pt idx="13">
                  <c:v>1158</c:v>
                </c:pt>
                <c:pt idx="14">
                  <c:v>466</c:v>
                </c:pt>
                <c:pt idx="15">
                  <c:v>0</c:v>
                </c:pt>
                <c:pt idx="16">
                  <c:v>0</c:v>
                </c:pt>
                <c:pt idx="17">
                  <c:v>6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3973</c:v>
                </c:pt>
                <c:pt idx="24">
                  <c:v>389</c:v>
                </c:pt>
                <c:pt idx="25">
                  <c:v>34</c:v>
                </c:pt>
                <c:pt idx="26">
                  <c:v>349</c:v>
                </c:pt>
                <c:pt idx="27">
                  <c:v>2552</c:v>
                </c:pt>
                <c:pt idx="28">
                  <c:v>0</c:v>
                </c:pt>
                <c:pt idx="29">
                  <c:v>2</c:v>
                </c:pt>
                <c:pt idx="30">
                  <c:v>47</c:v>
                </c:pt>
                <c:pt idx="31">
                  <c:v>22</c:v>
                </c:pt>
                <c:pt idx="32">
                  <c:v>16</c:v>
                </c:pt>
                <c:pt idx="33">
                  <c:v>3</c:v>
                </c:pt>
                <c:pt idx="34">
                  <c:v>1568</c:v>
                </c:pt>
              </c:numCache>
            </c:numRef>
          </c:val>
        </c:ser>
        <c:dLbls>
          <c:showCatName val="1"/>
        </c:dLbls>
        <c:firstSliceAng val="0"/>
      </c:pieChart>
    </c:plotArea>
    <c:legend>
      <c:legendPos val="r"/>
      <c:layout>
        <c:manualLayout>
          <c:xMode val="edge"/>
          <c:yMode val="edge"/>
          <c:x val="0.84578088773882709"/>
          <c:y val="9.8816459093949345E-4"/>
          <c:w val="0.152174962989406"/>
          <c:h val="0.99901183540906002"/>
        </c:manualLayout>
      </c:layout>
      <c:txPr>
        <a:bodyPr/>
        <a:lstStyle/>
        <a:p>
          <a:pPr>
            <a:defRPr sz="1400" kern="1200" spc="0">
              <a:latin typeface="Voynich 123"/>
            </a:defRPr>
          </a:pPr>
          <a:endParaRPr lang="en-US"/>
        </a:p>
      </c:txPr>
    </c:legend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8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Lbls>
            <c:delete val="1"/>
          </c:dLbls>
          <c:cat>
            <c:strRef>
              <c:f>Sheet1!$A$2:$A$36</c:f>
              <c:strCache>
                <c:ptCount val="35"/>
                <c:pt idx="0">
                  <c:v>*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8</c:v>
                </c:pt>
                <c:pt idx="8">
                  <c:v>9</c:v>
                </c:pt>
                <c:pt idx="9">
                  <c:v>A</c:v>
                </c:pt>
                <c:pt idx="10">
                  <c:v>B</c:v>
                </c:pt>
                <c:pt idx="11">
                  <c:v>C</c:v>
                </c:pt>
                <c:pt idx="12">
                  <c:v>D</c:v>
                </c:pt>
                <c:pt idx="13">
                  <c:v>E</c:v>
                </c:pt>
                <c:pt idx="14">
                  <c:v>F</c:v>
                </c:pt>
                <c:pt idx="15">
                  <c:v>G</c:v>
                </c:pt>
                <c:pt idx="16">
                  <c:v>H</c:v>
                </c:pt>
                <c:pt idx="17">
                  <c:v>I</c:v>
                </c:pt>
                <c:pt idx="18">
                  <c:v>J</c:v>
                </c:pt>
                <c:pt idx="19">
                  <c:v>K</c:v>
                </c:pt>
                <c:pt idx="20">
                  <c:v>L</c:v>
                </c:pt>
                <c:pt idx="21">
                  <c:v>M</c:v>
                </c:pt>
                <c:pt idx="22">
                  <c:v>N</c:v>
                </c:pt>
                <c:pt idx="23">
                  <c:v>O</c:v>
                </c:pt>
                <c:pt idx="24">
                  <c:v>P</c:v>
                </c:pt>
                <c:pt idx="25">
                  <c:v>Q</c:v>
                </c:pt>
                <c:pt idx="26">
                  <c:v>R</c:v>
                </c:pt>
                <c:pt idx="27">
                  <c:v>S</c:v>
                </c:pt>
                <c:pt idx="28">
                  <c:v>T</c:v>
                </c:pt>
                <c:pt idx="29">
                  <c:v>U</c:v>
                </c:pt>
                <c:pt idx="30">
                  <c:v>V</c:v>
                </c:pt>
                <c:pt idx="31">
                  <c:v>W</c:v>
                </c:pt>
                <c:pt idx="32">
                  <c:v>X</c:v>
                </c:pt>
                <c:pt idx="33">
                  <c:v>Y</c:v>
                </c:pt>
                <c:pt idx="34">
                  <c:v>Z</c:v>
                </c:pt>
              </c:strCache>
            </c:strRef>
          </c:cat>
          <c:val>
            <c:numRef>
              <c:f>Sheet1!$B$2:$B$36</c:f>
              <c:numCache>
                <c:formatCode>General</c:formatCode>
                <c:ptCount val="35"/>
                <c:pt idx="0">
                  <c:v>2</c:v>
                </c:pt>
                <c:pt idx="1">
                  <c:v>0</c:v>
                </c:pt>
                <c:pt idx="2">
                  <c:v>283</c:v>
                </c:pt>
                <c:pt idx="3">
                  <c:v>0</c:v>
                </c:pt>
                <c:pt idx="4">
                  <c:v>272</c:v>
                </c:pt>
                <c:pt idx="5">
                  <c:v>0</c:v>
                </c:pt>
                <c:pt idx="6">
                  <c:v>0</c:v>
                </c:pt>
                <c:pt idx="7">
                  <c:v>307</c:v>
                </c:pt>
                <c:pt idx="8">
                  <c:v>251</c:v>
                </c:pt>
                <c:pt idx="9">
                  <c:v>1</c:v>
                </c:pt>
                <c:pt idx="10">
                  <c:v>232</c:v>
                </c:pt>
                <c:pt idx="11">
                  <c:v>5</c:v>
                </c:pt>
                <c:pt idx="12">
                  <c:v>0</c:v>
                </c:pt>
                <c:pt idx="13">
                  <c:v>44</c:v>
                </c:pt>
                <c:pt idx="14">
                  <c:v>28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281</c:v>
                </c:pt>
                <c:pt idx="24">
                  <c:v>147</c:v>
                </c:pt>
                <c:pt idx="25">
                  <c:v>7</c:v>
                </c:pt>
                <c:pt idx="26">
                  <c:v>9</c:v>
                </c:pt>
                <c:pt idx="27">
                  <c:v>52</c:v>
                </c:pt>
                <c:pt idx="28">
                  <c:v>0</c:v>
                </c:pt>
                <c:pt idx="29">
                  <c:v>0</c:v>
                </c:pt>
                <c:pt idx="30">
                  <c:v>16</c:v>
                </c:pt>
                <c:pt idx="31">
                  <c:v>1</c:v>
                </c:pt>
                <c:pt idx="32">
                  <c:v>0</c:v>
                </c:pt>
                <c:pt idx="33">
                  <c:v>0</c:v>
                </c:pt>
                <c:pt idx="34">
                  <c:v>61</c:v>
                </c:pt>
              </c:numCache>
            </c:numRef>
          </c:val>
        </c:ser>
        <c:dLbls>
          <c:showCatName val="1"/>
        </c:dLbls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8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Lbls>
            <c:delete val="1"/>
          </c:dLbls>
          <c:cat>
            <c:strRef>
              <c:f>Sheet1!$A$2:$A$36</c:f>
              <c:strCache>
                <c:ptCount val="35"/>
                <c:pt idx="0">
                  <c:v>*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8</c:v>
                </c:pt>
                <c:pt idx="8">
                  <c:v>9</c:v>
                </c:pt>
                <c:pt idx="9">
                  <c:v>A</c:v>
                </c:pt>
                <c:pt idx="10">
                  <c:v>B</c:v>
                </c:pt>
                <c:pt idx="11">
                  <c:v>C</c:v>
                </c:pt>
                <c:pt idx="12">
                  <c:v>D</c:v>
                </c:pt>
                <c:pt idx="13">
                  <c:v>E</c:v>
                </c:pt>
                <c:pt idx="14">
                  <c:v>F</c:v>
                </c:pt>
                <c:pt idx="15">
                  <c:v>G</c:v>
                </c:pt>
                <c:pt idx="16">
                  <c:v>H</c:v>
                </c:pt>
                <c:pt idx="17">
                  <c:v>I</c:v>
                </c:pt>
                <c:pt idx="18">
                  <c:v>J</c:v>
                </c:pt>
                <c:pt idx="19">
                  <c:v>K</c:v>
                </c:pt>
                <c:pt idx="20">
                  <c:v>L</c:v>
                </c:pt>
                <c:pt idx="21">
                  <c:v>M</c:v>
                </c:pt>
                <c:pt idx="22">
                  <c:v>N</c:v>
                </c:pt>
                <c:pt idx="23">
                  <c:v>O</c:v>
                </c:pt>
                <c:pt idx="24">
                  <c:v>P</c:v>
                </c:pt>
                <c:pt idx="25">
                  <c:v>Q</c:v>
                </c:pt>
                <c:pt idx="26">
                  <c:v>R</c:v>
                </c:pt>
                <c:pt idx="27">
                  <c:v>S</c:v>
                </c:pt>
                <c:pt idx="28">
                  <c:v>T</c:v>
                </c:pt>
                <c:pt idx="29">
                  <c:v>U</c:v>
                </c:pt>
                <c:pt idx="30">
                  <c:v>V</c:v>
                </c:pt>
                <c:pt idx="31">
                  <c:v>W</c:v>
                </c:pt>
                <c:pt idx="32">
                  <c:v>X</c:v>
                </c:pt>
                <c:pt idx="33">
                  <c:v>Y</c:v>
                </c:pt>
                <c:pt idx="34">
                  <c:v>Z</c:v>
                </c:pt>
              </c:strCache>
            </c:strRef>
          </c:cat>
          <c:val>
            <c:numRef>
              <c:f>Sheet1!$B$2:$B$36</c:f>
              <c:numCache>
                <c:formatCode>General</c:formatCode>
                <c:ptCount val="35"/>
                <c:pt idx="0">
                  <c:v>9</c:v>
                </c:pt>
                <c:pt idx="1">
                  <c:v>0</c:v>
                </c:pt>
                <c:pt idx="2">
                  <c:v>348</c:v>
                </c:pt>
                <c:pt idx="3">
                  <c:v>84</c:v>
                </c:pt>
                <c:pt idx="4">
                  <c:v>1</c:v>
                </c:pt>
                <c:pt idx="5">
                  <c:v>1</c:v>
                </c:pt>
                <c:pt idx="6">
                  <c:v>14</c:v>
                </c:pt>
                <c:pt idx="7">
                  <c:v>272</c:v>
                </c:pt>
                <c:pt idx="8">
                  <c:v>8079</c:v>
                </c:pt>
                <c:pt idx="9">
                  <c:v>14</c:v>
                </c:pt>
                <c:pt idx="10">
                  <c:v>9</c:v>
                </c:pt>
                <c:pt idx="11">
                  <c:v>26</c:v>
                </c:pt>
                <c:pt idx="12">
                  <c:v>42</c:v>
                </c:pt>
                <c:pt idx="13">
                  <c:v>2701</c:v>
                </c:pt>
                <c:pt idx="14">
                  <c:v>27</c:v>
                </c:pt>
                <c:pt idx="15">
                  <c:v>16</c:v>
                </c:pt>
                <c:pt idx="16">
                  <c:v>3</c:v>
                </c:pt>
                <c:pt idx="17">
                  <c:v>2</c:v>
                </c:pt>
                <c:pt idx="18">
                  <c:v>357</c:v>
                </c:pt>
                <c:pt idx="19">
                  <c:v>19</c:v>
                </c:pt>
                <c:pt idx="20">
                  <c:v>5</c:v>
                </c:pt>
                <c:pt idx="21">
                  <c:v>1712</c:v>
                </c:pt>
                <c:pt idx="22">
                  <c:v>1266</c:v>
                </c:pt>
                <c:pt idx="23">
                  <c:v>368</c:v>
                </c:pt>
                <c:pt idx="24">
                  <c:v>10</c:v>
                </c:pt>
                <c:pt idx="25">
                  <c:v>0</c:v>
                </c:pt>
                <c:pt idx="26">
                  <c:v>1940</c:v>
                </c:pt>
                <c:pt idx="27">
                  <c:v>6</c:v>
                </c:pt>
                <c:pt idx="28">
                  <c:v>223</c:v>
                </c:pt>
                <c:pt idx="29">
                  <c:v>36</c:v>
                </c:pt>
                <c:pt idx="30">
                  <c:v>2</c:v>
                </c:pt>
                <c:pt idx="31">
                  <c:v>0</c:v>
                </c:pt>
                <c:pt idx="32">
                  <c:v>1</c:v>
                </c:pt>
                <c:pt idx="33">
                  <c:v>0</c:v>
                </c:pt>
                <c:pt idx="34">
                  <c:v>4</c:v>
                </c:pt>
              </c:numCache>
            </c:numRef>
          </c:val>
        </c:ser>
        <c:dLbls>
          <c:showCatName val="1"/>
        </c:dLbls>
        <c:firstSliceAng val="0"/>
      </c:pieChart>
    </c:plotArea>
    <c:legend>
      <c:legendPos val="r"/>
      <c:layout>
        <c:manualLayout>
          <c:xMode val="edge"/>
          <c:yMode val="edge"/>
          <c:x val="0.84578088773882709"/>
          <c:y val="9.8816459093949345E-4"/>
          <c:w val="0.152174962989406"/>
          <c:h val="0.99901183540906002"/>
        </c:manualLayout>
      </c:layout>
      <c:txPr>
        <a:bodyPr/>
        <a:lstStyle/>
        <a:p>
          <a:pPr>
            <a:defRPr sz="1400" kern="1200" spc="0">
              <a:latin typeface="Voynich 123"/>
            </a:defRPr>
          </a:pPr>
          <a:endParaRPr lang="en-US"/>
        </a:p>
      </c:txPr>
    </c:legend>
    <c:plotVisOnly val="1"/>
    <c:dispBlanksAs val="zero"/>
  </c:chart>
  <c:txPr>
    <a:bodyPr/>
    <a:lstStyle/>
    <a:p>
      <a:pPr>
        <a:defRPr sz="1800"/>
      </a:pPr>
      <a:endParaRPr lang="en-US"/>
    </a:p>
  </c:txPr>
  <c:externalData r:id="rId2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8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Lbls>
            <c:delete val="1"/>
          </c:dLbls>
          <c:cat>
            <c:strRef>
              <c:f>Sheet1!$A$2:$A$36</c:f>
              <c:strCache>
                <c:ptCount val="35"/>
                <c:pt idx="0">
                  <c:v>*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8</c:v>
                </c:pt>
                <c:pt idx="8">
                  <c:v>9</c:v>
                </c:pt>
                <c:pt idx="9">
                  <c:v>A</c:v>
                </c:pt>
                <c:pt idx="10">
                  <c:v>B</c:v>
                </c:pt>
                <c:pt idx="11">
                  <c:v>C</c:v>
                </c:pt>
                <c:pt idx="12">
                  <c:v>D</c:v>
                </c:pt>
                <c:pt idx="13">
                  <c:v>E</c:v>
                </c:pt>
                <c:pt idx="14">
                  <c:v>F</c:v>
                </c:pt>
                <c:pt idx="15">
                  <c:v>G</c:v>
                </c:pt>
                <c:pt idx="16">
                  <c:v>H</c:v>
                </c:pt>
                <c:pt idx="17">
                  <c:v>I</c:v>
                </c:pt>
                <c:pt idx="18">
                  <c:v>J</c:v>
                </c:pt>
                <c:pt idx="19">
                  <c:v>K</c:v>
                </c:pt>
                <c:pt idx="20">
                  <c:v>L</c:v>
                </c:pt>
                <c:pt idx="21">
                  <c:v>M</c:v>
                </c:pt>
                <c:pt idx="22">
                  <c:v>N</c:v>
                </c:pt>
                <c:pt idx="23">
                  <c:v>O</c:v>
                </c:pt>
                <c:pt idx="24">
                  <c:v>P</c:v>
                </c:pt>
                <c:pt idx="25">
                  <c:v>Q</c:v>
                </c:pt>
                <c:pt idx="26">
                  <c:v>R</c:v>
                </c:pt>
                <c:pt idx="27">
                  <c:v>S</c:v>
                </c:pt>
                <c:pt idx="28">
                  <c:v>T</c:v>
                </c:pt>
                <c:pt idx="29">
                  <c:v>U</c:v>
                </c:pt>
                <c:pt idx="30">
                  <c:v>V</c:v>
                </c:pt>
                <c:pt idx="31">
                  <c:v>W</c:v>
                </c:pt>
                <c:pt idx="32">
                  <c:v>X</c:v>
                </c:pt>
                <c:pt idx="33">
                  <c:v>Y</c:v>
                </c:pt>
                <c:pt idx="34">
                  <c:v>Z</c:v>
                </c:pt>
              </c:strCache>
            </c:strRef>
          </c:cat>
          <c:val>
            <c:numRef>
              <c:f>Sheet1!$B$2:$B$36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47</c:v>
                </c:pt>
                <c:pt idx="3">
                  <c:v>8</c:v>
                </c:pt>
                <c:pt idx="4">
                  <c:v>1</c:v>
                </c:pt>
                <c:pt idx="5">
                  <c:v>1</c:v>
                </c:pt>
                <c:pt idx="6">
                  <c:v>13</c:v>
                </c:pt>
                <c:pt idx="7">
                  <c:v>38</c:v>
                </c:pt>
                <c:pt idx="8">
                  <c:v>880</c:v>
                </c:pt>
                <c:pt idx="9">
                  <c:v>1</c:v>
                </c:pt>
                <c:pt idx="10">
                  <c:v>1</c:v>
                </c:pt>
                <c:pt idx="11">
                  <c:v>0</c:v>
                </c:pt>
                <c:pt idx="12">
                  <c:v>11</c:v>
                </c:pt>
                <c:pt idx="13">
                  <c:v>295</c:v>
                </c:pt>
                <c:pt idx="14">
                  <c:v>2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301</c:v>
                </c:pt>
                <c:pt idx="19">
                  <c:v>15</c:v>
                </c:pt>
                <c:pt idx="20">
                  <c:v>4</c:v>
                </c:pt>
                <c:pt idx="21">
                  <c:v>95</c:v>
                </c:pt>
                <c:pt idx="22">
                  <c:v>87</c:v>
                </c:pt>
                <c:pt idx="23">
                  <c:v>34</c:v>
                </c:pt>
                <c:pt idx="24">
                  <c:v>1</c:v>
                </c:pt>
                <c:pt idx="25">
                  <c:v>0</c:v>
                </c:pt>
                <c:pt idx="26">
                  <c:v>160</c:v>
                </c:pt>
                <c:pt idx="27">
                  <c:v>0</c:v>
                </c:pt>
                <c:pt idx="28">
                  <c:v>4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</c:numCache>
            </c:numRef>
          </c:val>
        </c:ser>
        <c:dLbls>
          <c:showCatName val="1"/>
        </c:dLbls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2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8"/>
  <c:chart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Voynich B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Unigrams</c:v>
                </c:pt>
                <c:pt idx="1">
                  <c:v>Bigrams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2.2999999999999998</c:v>
                </c:pt>
                <c:pt idx="1">
                  <c:v>2.5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WSJ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Unigrams</c:v>
                </c:pt>
                <c:pt idx="1">
                  <c:v>Bigrams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4.72</c:v>
                </c:pt>
                <c:pt idx="1">
                  <c:v>11.9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Arabic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Unigrams</c:v>
                </c:pt>
                <c:pt idx="1">
                  <c:v>Bigrams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3.8099999999999996</c:v>
                </c:pt>
                <c:pt idx="1">
                  <c:v>14.2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Hungarian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Unigrams</c:v>
                </c:pt>
                <c:pt idx="1">
                  <c:v>Bigrams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5.84</c:v>
                </c:pt>
                <c:pt idx="1">
                  <c:v>13</c:v>
                </c:pt>
              </c:numCache>
            </c:numRef>
          </c:val>
        </c:ser>
        <c:dLbls/>
        <c:axId val="100486528"/>
        <c:axId val="100504704"/>
      </c:barChart>
      <c:catAx>
        <c:axId val="100486528"/>
        <c:scaling>
          <c:orientation val="minMax"/>
        </c:scaling>
        <c:axPos val="l"/>
        <c:tickLblPos val="nextTo"/>
        <c:crossAx val="100504704"/>
        <c:crosses val="autoZero"/>
        <c:auto val="1"/>
        <c:lblAlgn val="ctr"/>
        <c:lblOffset val="100"/>
      </c:catAx>
      <c:valAx>
        <c:axId val="100504704"/>
        <c:scaling>
          <c:orientation val="minMax"/>
        </c:scaling>
        <c:axPos val="b"/>
        <c:majorGridlines/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 dirty="0" smtClean="0"/>
                  <a:t>% of correct</a:t>
                </a:r>
                <a:r>
                  <a:rPr lang="en-US" b="0" baseline="0" dirty="0" smtClean="0"/>
                  <a:t> guesses</a:t>
                </a:r>
                <a:endParaRPr lang="en-US" b="0" dirty="0"/>
              </a:p>
            </c:rich>
          </c:tx>
          <c:layout/>
        </c:title>
        <c:numFmt formatCode="General" sourceLinked="1"/>
        <c:tickLblPos val="nextTo"/>
        <c:crossAx val="100486528"/>
        <c:crosses val="autoZero"/>
        <c:crossBetween val="between"/>
      </c:valAx>
    </c:plotArea>
    <c:legend>
      <c:legendPos val="r"/>
      <c:layout/>
    </c:legend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8"/>
  <c:chart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Wall Street Journal</c:v>
                </c:pt>
              </c:strCache>
            </c:strRef>
          </c:tx>
          <c:dLbls>
            <c:showVal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5.35</c:v>
                </c:pt>
                <c:pt idx="1">
                  <c:v>4.79</c:v>
                </c:pt>
                <c:pt idx="2">
                  <c:v>4.6899999999999986</c:v>
                </c:pt>
                <c:pt idx="3">
                  <c:v>4.5599999999999996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Scrambled WSJ</c:v>
                </c:pt>
              </c:strCache>
            </c:strRef>
          </c:tx>
          <c:dLbls>
            <c:showVal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4.4400000000000004</c:v>
                </c:pt>
                <c:pt idx="1">
                  <c:v>4.4400000000000004</c:v>
                </c:pt>
                <c:pt idx="2">
                  <c:v>4.45</c:v>
                </c:pt>
                <c:pt idx="3">
                  <c:v>4.45</c:v>
                </c:pt>
              </c:numCache>
            </c:numRef>
          </c:val>
        </c:ser>
        <c:dLbls/>
        <c:axId val="100703232"/>
        <c:axId val="100709504"/>
      </c:barChart>
      <c:catAx>
        <c:axId val="100703232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Collocation Distance</a:t>
                </a:r>
                <a:endParaRPr lang="en-US" dirty="0"/>
              </a:p>
            </c:rich>
          </c:tx>
          <c:layout/>
        </c:title>
        <c:numFmt formatCode="General" sourceLinked="1"/>
        <c:tickLblPos val="nextTo"/>
        <c:crossAx val="100709504"/>
        <c:crosses val="autoZero"/>
        <c:auto val="1"/>
        <c:lblAlgn val="ctr"/>
        <c:lblOffset val="100"/>
      </c:catAx>
      <c:valAx>
        <c:axId val="100709504"/>
        <c:scaling>
          <c:orientation val="minMax"/>
          <c:max val="6"/>
          <c:min val="4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Mutual</a:t>
                </a:r>
                <a:r>
                  <a:rPr lang="en-US" baseline="0" dirty="0" smtClean="0"/>
                  <a:t> Information (bits)</a:t>
                </a:r>
                <a:endParaRPr lang="en-US" dirty="0"/>
              </a:p>
            </c:rich>
          </c:tx>
          <c:layout/>
        </c:title>
        <c:numFmt formatCode="General" sourceLinked="1"/>
        <c:tickLblPos val="nextTo"/>
        <c:crossAx val="100703232"/>
        <c:crosses val="autoZero"/>
        <c:crossBetween val="between"/>
        <c:majorUnit val="0.4"/>
      </c:valAx>
    </c:plotArea>
    <c:legend>
      <c:legendPos val="t"/>
      <c:layout/>
    </c:legend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8"/>
  <c:clrMapOvr bg1="lt1" tx1="dk1" bg2="lt2" tx2="dk2" accent1="accent1" accent2="accent2" accent3="accent3" accent4="accent4" accent5="accent5" accent6="accent6" hlink="hlink" folHlink="folHlink"/>
  <c:chart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Voynich B</c:v>
                </c:pt>
              </c:strCache>
            </c:strRef>
          </c:tx>
          <c:dLbls>
            <c:showVal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5.67</c:v>
                </c:pt>
                <c:pt idx="1">
                  <c:v>5.56</c:v>
                </c:pt>
                <c:pt idx="2">
                  <c:v>5.56</c:v>
                </c:pt>
                <c:pt idx="3">
                  <c:v>5.55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Scrambled Voynich B</c:v>
                </c:pt>
              </c:strCache>
            </c:strRef>
          </c:tx>
          <c:dLbls>
            <c:showVal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5.5</c:v>
                </c:pt>
                <c:pt idx="1">
                  <c:v>5.5</c:v>
                </c:pt>
                <c:pt idx="2">
                  <c:v>5.5</c:v>
                </c:pt>
                <c:pt idx="3">
                  <c:v>5.51</c:v>
                </c:pt>
              </c:numCache>
            </c:numRef>
          </c:val>
        </c:ser>
        <c:dLbls/>
        <c:axId val="100895360"/>
        <c:axId val="100909824"/>
      </c:barChart>
      <c:catAx>
        <c:axId val="10089536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Collocation Distance</a:t>
                </a:r>
                <a:endParaRPr lang="en-US" dirty="0"/>
              </a:p>
            </c:rich>
          </c:tx>
          <c:layout/>
        </c:title>
        <c:numFmt formatCode="General" sourceLinked="1"/>
        <c:tickLblPos val="nextTo"/>
        <c:crossAx val="100909824"/>
        <c:crosses val="autoZero"/>
        <c:auto val="1"/>
        <c:lblAlgn val="ctr"/>
        <c:lblOffset val="100"/>
      </c:catAx>
      <c:valAx>
        <c:axId val="100909824"/>
        <c:scaling>
          <c:orientation val="minMax"/>
          <c:max val="6"/>
          <c:min val="4"/>
        </c:scaling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Mutual</a:t>
                </a:r>
                <a:r>
                  <a:rPr lang="en-US" baseline="0" dirty="0" smtClean="0"/>
                  <a:t> Information (bits)</a:t>
                </a:r>
                <a:endParaRPr lang="en-US" dirty="0"/>
              </a:p>
            </c:rich>
          </c:tx>
          <c:layout/>
        </c:title>
        <c:numFmt formatCode="General" sourceLinked="1"/>
        <c:tickLblPos val="nextTo"/>
        <c:crossAx val="100895360"/>
        <c:crosses val="autoZero"/>
        <c:crossBetween val="between"/>
        <c:majorUnit val="0.4"/>
      </c:valAx>
    </c:plotArea>
    <c:legend>
      <c:legendPos val="t"/>
      <c:layout/>
    </c:legend>
    <c:plotVisOnly val="1"/>
    <c:dispBlanksAs val="gap"/>
  </c:chart>
  <c:txPr>
    <a:bodyPr/>
    <a:lstStyle/>
    <a:p>
      <a:pPr>
        <a:defRPr sz="1800"/>
      </a:pPr>
      <a:endParaRPr lang="en-US"/>
    </a:p>
  </c:txPr>
  <c:externalData r:id="rId2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8"/>
  <c:clrMapOvr bg1="lt1" tx1="dk1" bg2="lt2" tx2="dk2" accent1="accent1" accent2="accent2" accent3="accent3" accent4="accent4" accent5="accent5" accent6="accent6" hlink="hlink" folHlink="folHlink"/>
  <c:chart>
    <c:plotArea>
      <c:layout/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Voynich B</c:v>
                </c:pt>
              </c:strCache>
            </c:strRef>
          </c:tx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0.39878020200000008</c:v>
                </c:pt>
                <c:pt idx="1">
                  <c:v>2.0408163269999999</c:v>
                </c:pt>
                <c:pt idx="2">
                  <c:v>8.1163499879999996</c:v>
                </c:pt>
                <c:pt idx="3">
                  <c:v>19.141449679999997</c:v>
                </c:pt>
                <c:pt idx="4">
                  <c:v>27.023223079999998</c:v>
                </c:pt>
                <c:pt idx="5">
                  <c:v>22.402064269999997</c:v>
                </c:pt>
                <c:pt idx="6">
                  <c:v>13.793103449999998</c:v>
                </c:pt>
                <c:pt idx="7">
                  <c:v>4.926108374</c:v>
                </c:pt>
                <c:pt idx="8">
                  <c:v>1.501290171</c:v>
                </c:pt>
                <c:pt idx="9">
                  <c:v>0.49261083700000008</c:v>
                </c:pt>
                <c:pt idx="10">
                  <c:v>0.117288295</c:v>
                </c:pt>
                <c:pt idx="11">
                  <c:v>4.6915317999999998E-2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English</c:v>
                </c:pt>
              </c:strCache>
            </c:strRef>
          </c:tx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0.27401676300000011</c:v>
                </c:pt>
                <c:pt idx="1">
                  <c:v>1.5876853639999999</c:v>
                </c:pt>
                <c:pt idx="2">
                  <c:v>4.7952933590000004</c:v>
                </c:pt>
                <c:pt idx="3">
                  <c:v>10.775306250000002</c:v>
                </c:pt>
                <c:pt idx="4">
                  <c:v>12.338813669999999</c:v>
                </c:pt>
                <c:pt idx="5">
                  <c:v>14.184397159999998</c:v>
                </c:pt>
                <c:pt idx="6">
                  <c:v>15.610896200000001</c:v>
                </c:pt>
                <c:pt idx="7">
                  <c:v>11.750483560000003</c:v>
                </c:pt>
                <c:pt idx="8">
                  <c:v>9.7114764669999989</c:v>
                </c:pt>
                <c:pt idx="9">
                  <c:v>7.1808510639999987</c:v>
                </c:pt>
                <c:pt idx="10">
                  <c:v>4.6985815599999903</c:v>
                </c:pt>
                <c:pt idx="11">
                  <c:v>2.9900064469999998</c:v>
                </c:pt>
                <c:pt idx="12">
                  <c:v>1.5796260479999995</c:v>
                </c:pt>
                <c:pt idx="13">
                  <c:v>0.87846550599999984</c:v>
                </c:pt>
                <c:pt idx="14">
                  <c:v>0.67698259199999999</c:v>
                </c:pt>
                <c:pt idx="15">
                  <c:v>0.35460992900000005</c:v>
                </c:pt>
                <c:pt idx="16">
                  <c:v>0.22566086399999996</c:v>
                </c:pt>
                <c:pt idx="17">
                  <c:v>0.193423598</c:v>
                </c:pt>
                <c:pt idx="18">
                  <c:v>5.6415215999999997E-2</c:v>
                </c:pt>
                <c:pt idx="19">
                  <c:v>4.0296582999999997E-2</c:v>
                </c:pt>
                <c:pt idx="20">
                  <c:v>6.4474533000000014E-2</c:v>
                </c:pt>
                <c:pt idx="21">
                  <c:v>2.417795E-2</c:v>
                </c:pt>
                <c:pt idx="22">
                  <c:v>0</c:v>
                </c:pt>
                <c:pt idx="23" formatCode="0.00E+00">
                  <c:v>8.0600000000000029E-3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English Devoweled</c:v>
                </c:pt>
              </c:strCache>
            </c:strRef>
          </c:tx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1.3788098689999999</c:v>
                </c:pt>
                <c:pt idx="1">
                  <c:v>7.5149169489999901</c:v>
                </c:pt>
                <c:pt idx="2">
                  <c:v>16.779551690000005</c:v>
                </c:pt>
                <c:pt idx="3">
                  <c:v>24.036445730000001</c:v>
                </c:pt>
                <c:pt idx="4">
                  <c:v>20.585389449999997</c:v>
                </c:pt>
                <c:pt idx="5">
                  <c:v>14.433155940000001</c:v>
                </c:pt>
                <c:pt idx="6">
                  <c:v>8.7969682309999992</c:v>
                </c:pt>
                <c:pt idx="7">
                  <c:v>3.3704241249999987</c:v>
                </c:pt>
                <c:pt idx="8">
                  <c:v>1.5078213189999996</c:v>
                </c:pt>
                <c:pt idx="9">
                  <c:v>0.74181583600000023</c:v>
                </c:pt>
                <c:pt idx="10">
                  <c:v>0.4918561520000001</c:v>
                </c:pt>
                <c:pt idx="11">
                  <c:v>0.18545395900000003</c:v>
                </c:pt>
                <c:pt idx="12">
                  <c:v>0.10482180300000002</c:v>
                </c:pt>
                <c:pt idx="13">
                  <c:v>3.2252862000000007E-2</c:v>
                </c:pt>
                <c:pt idx="14">
                  <c:v>2.4189647000000005E-2</c:v>
                </c:pt>
                <c:pt idx="15">
                  <c:v>8.0632160000000015E-3</c:v>
                </c:pt>
                <c:pt idx="16">
                  <c:v>8.0632160000000015E-3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Arabic without diacritics</c:v>
                </c:pt>
              </c:strCache>
            </c:strRef>
          </c:tx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Sheet1!$E$2:$E$25</c:f>
              <c:numCache>
                <c:formatCode>General</c:formatCode>
                <c:ptCount val="24"/>
                <c:pt idx="0">
                  <c:v>2.0065547455000006E-2</c:v>
                </c:pt>
                <c:pt idx="1">
                  <c:v>0.68222861347100006</c:v>
                </c:pt>
                <c:pt idx="2">
                  <c:v>6.8155976188899947</c:v>
                </c:pt>
                <c:pt idx="3">
                  <c:v>21.189218112500001</c:v>
                </c:pt>
                <c:pt idx="4">
                  <c:v>26.433014514100002</c:v>
                </c:pt>
                <c:pt idx="5">
                  <c:v>23.8913785031</c:v>
                </c:pt>
                <c:pt idx="6">
                  <c:v>13.323523510100001</c:v>
                </c:pt>
                <c:pt idx="7">
                  <c:v>5.792254698679999</c:v>
                </c:pt>
                <c:pt idx="8">
                  <c:v>1.6186208280400001</c:v>
                </c:pt>
                <c:pt idx="9">
                  <c:v>0.21403250618700004</c:v>
                </c:pt>
                <c:pt idx="10">
                  <c:v>2.0065547455000006E-2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</c:numCache>
            </c:numRef>
          </c:val>
        </c:ser>
        <c:dLbls/>
        <c:marker val="1"/>
        <c:axId val="101311232"/>
        <c:axId val="101313152"/>
      </c:lineChart>
      <c:catAx>
        <c:axId val="101311232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="0" dirty="0" smtClean="0"/>
                  <a:t>Word Length</a:t>
                </a:r>
                <a:endParaRPr lang="en-US" b="0" dirty="0"/>
              </a:p>
            </c:rich>
          </c:tx>
          <c:layout/>
        </c:title>
        <c:numFmt formatCode="General" sourceLinked="1"/>
        <c:tickLblPos val="nextTo"/>
        <c:crossAx val="101313152"/>
        <c:crosses val="autoZero"/>
        <c:auto val="1"/>
        <c:lblAlgn val="ctr"/>
        <c:lblOffset val="100"/>
        <c:tickLblSkip val="2"/>
      </c:catAx>
      <c:valAx>
        <c:axId val="101313152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 dirty="0" smtClean="0"/>
                  <a:t>% of Word</a:t>
                </a:r>
                <a:r>
                  <a:rPr lang="en-US" b="0" baseline="0" dirty="0" smtClean="0"/>
                  <a:t> Types</a:t>
                </a:r>
                <a:endParaRPr lang="en-US" b="0" dirty="0"/>
              </a:p>
            </c:rich>
          </c:tx>
          <c:layout/>
        </c:title>
        <c:numFmt formatCode="General" sourceLinked="1"/>
        <c:tickLblPos val="nextTo"/>
        <c:crossAx val="101311232"/>
        <c:crosses val="autoZero"/>
        <c:crossBetween val="between"/>
      </c:valAx>
    </c:plotArea>
    <c:legend>
      <c:legendPos val="t"/>
      <c:layout/>
    </c:legend>
    <c:plotVisOnly val="1"/>
    <c:dispBlanksAs val="gap"/>
  </c:chart>
  <c:txPr>
    <a:bodyPr/>
    <a:lstStyle/>
    <a:p>
      <a:pPr>
        <a:defRPr sz="1800"/>
      </a:pPr>
      <a:endParaRPr lang="en-US"/>
    </a:p>
  </c:txPr>
  <c:externalData r:id="rId2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8"/>
  <c:chart>
    <c:plotArea>
      <c:layout>
        <c:manualLayout>
          <c:layoutTarget val="inner"/>
          <c:xMode val="edge"/>
          <c:yMode val="edge"/>
          <c:x val="0.14206339277787802"/>
          <c:y val="4.2850939722924905E-2"/>
          <c:w val="0.63647958549260297"/>
          <c:h val="0.71776621762723103"/>
        </c:manualLayout>
      </c:layout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Voynich B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Unigrams</c:v>
                </c:pt>
                <c:pt idx="1">
                  <c:v>Bigrams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18.489999999999991</c:v>
                </c:pt>
                <c:pt idx="1">
                  <c:v>48.36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English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Unigrams</c:v>
                </c:pt>
                <c:pt idx="1">
                  <c:v>Bigrams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16.03</c:v>
                </c:pt>
                <c:pt idx="1">
                  <c:v>25.56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English devoweled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Unigrams</c:v>
                </c:pt>
                <c:pt idx="1">
                  <c:v>Bigrams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22.919999999999998</c:v>
                </c:pt>
                <c:pt idx="1">
                  <c:v>28.04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Arabic without diacritics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Unigrams</c:v>
                </c:pt>
                <c:pt idx="1">
                  <c:v>Bigrams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27.58</c:v>
                </c:pt>
                <c:pt idx="1">
                  <c:v>44.99</c:v>
                </c:pt>
              </c:numCache>
            </c:numRef>
          </c:val>
        </c:ser>
        <c:dLbls/>
        <c:axId val="101289344"/>
        <c:axId val="101328000"/>
      </c:barChart>
      <c:catAx>
        <c:axId val="101289344"/>
        <c:scaling>
          <c:orientation val="minMax"/>
        </c:scaling>
        <c:axPos val="l"/>
        <c:tickLblPos val="nextTo"/>
        <c:crossAx val="101328000"/>
        <c:crosses val="autoZero"/>
        <c:auto val="1"/>
        <c:lblAlgn val="ctr"/>
        <c:lblOffset val="100"/>
      </c:catAx>
      <c:valAx>
        <c:axId val="101328000"/>
        <c:scaling>
          <c:orientation val="minMax"/>
        </c:scaling>
        <c:axPos val="b"/>
        <c:majorGridlines/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 dirty="0" smtClean="0"/>
                  <a:t>% of correct</a:t>
                </a:r>
                <a:r>
                  <a:rPr lang="en-US" b="0" baseline="0" dirty="0" smtClean="0"/>
                  <a:t> guesses</a:t>
                </a:r>
                <a:endParaRPr lang="en-US" b="0" dirty="0"/>
              </a:p>
            </c:rich>
          </c:tx>
          <c:layout/>
        </c:title>
        <c:numFmt formatCode="General" sourceLinked="1"/>
        <c:tickLblPos val="nextTo"/>
        <c:crossAx val="10128934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9263800823751607"/>
          <c:y val="0.10942769987523701"/>
          <c:w val="0.195222417004244"/>
          <c:h val="0.74818207937883507"/>
        </c:manualLayout>
      </c:layout>
    </c:legend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plotArea>
      <c:layout/>
      <c:barChart>
        <c:barDir val="col"/>
        <c:grouping val="clustered"/>
        <c:ser>
          <c:idx val="0"/>
          <c:order val="0"/>
          <c:cat>
            <c:strRef>
              <c:f>Sheet1!$A$1:$A$35</c:f>
              <c:strCache>
                <c:ptCount val="35"/>
                <c:pt idx="0">
                  <c:v>0</c:v>
                </c:pt>
                <c:pt idx="1">
                  <c:v>1</c:v>
                </c:pt>
                <c:pt idx="2">
                  <c:v>4</c:v>
                </c:pt>
                <c:pt idx="3">
                  <c:v>S</c:v>
                </c:pt>
                <c:pt idx="4">
                  <c:v>W</c:v>
                </c:pt>
                <c:pt idx="5">
                  <c:v>Y</c:v>
                </c:pt>
                <c:pt idx="6">
                  <c:v>X</c:v>
                </c:pt>
                <c:pt idx="7">
                  <c:v>Q</c:v>
                </c:pt>
                <c:pt idx="8">
                  <c:v>C</c:v>
                </c:pt>
                <c:pt idx="9">
                  <c:v>A</c:v>
                </c:pt>
                <c:pt idx="10">
                  <c:v>F</c:v>
                </c:pt>
                <c:pt idx="11">
                  <c:v>P</c:v>
                </c:pt>
                <c:pt idx="12">
                  <c:v>B</c:v>
                </c:pt>
                <c:pt idx="13">
                  <c:v>I</c:v>
                </c:pt>
                <c:pt idx="14">
                  <c:v>O</c:v>
                </c:pt>
                <c:pt idx="15">
                  <c:v>8</c:v>
                </c:pt>
                <c:pt idx="16">
                  <c:v>V</c:v>
                </c:pt>
                <c:pt idx="17">
                  <c:v>*</c:v>
                </c:pt>
                <c:pt idx="18">
                  <c:v>2</c:v>
                </c:pt>
                <c:pt idx="19">
                  <c:v>H</c:v>
                </c:pt>
                <c:pt idx="20">
                  <c:v>E</c:v>
                </c:pt>
                <c:pt idx="21">
                  <c:v>G</c:v>
                </c:pt>
                <c:pt idx="22">
                  <c:v>T</c:v>
                </c:pt>
                <c:pt idx="23">
                  <c:v>R</c:v>
                </c:pt>
                <c:pt idx="24">
                  <c:v>K</c:v>
                </c:pt>
                <c:pt idx="25">
                  <c:v>U</c:v>
                </c:pt>
                <c:pt idx="26">
                  <c:v>6</c:v>
                </c:pt>
                <c:pt idx="27">
                  <c:v>J</c:v>
                </c:pt>
                <c:pt idx="28">
                  <c:v>D</c:v>
                </c:pt>
                <c:pt idx="29">
                  <c:v>9</c:v>
                </c:pt>
                <c:pt idx="30">
                  <c:v>3</c:v>
                </c:pt>
                <c:pt idx="31">
                  <c:v>N</c:v>
                </c:pt>
                <c:pt idx="32">
                  <c:v>M</c:v>
                </c:pt>
                <c:pt idx="33">
                  <c:v>5</c:v>
                </c:pt>
                <c:pt idx="34">
                  <c:v>L</c:v>
                </c:pt>
              </c:strCache>
            </c:strRef>
          </c:cat>
          <c:val>
            <c:numRef>
              <c:f>Sheet1!$B$1:$B$35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1.1010000000000017E-3</c:v>
                </c:pt>
                <c:pt idx="7">
                  <c:v>2.105000000000004E-3</c:v>
                </c:pt>
                <c:pt idx="8">
                  <c:v>3.2140000000000055E-3</c:v>
                </c:pt>
                <c:pt idx="9">
                  <c:v>5.0420000000000013E-3</c:v>
                </c:pt>
                <c:pt idx="10">
                  <c:v>6.3829999999999998E-3</c:v>
                </c:pt>
                <c:pt idx="11">
                  <c:v>8.5090000000000027E-3</c:v>
                </c:pt>
                <c:pt idx="12">
                  <c:v>1.7693E-2</c:v>
                </c:pt>
                <c:pt idx="13">
                  <c:v>1.8987000000000021E-2</c:v>
                </c:pt>
                <c:pt idx="14">
                  <c:v>4.3269999999999996E-2</c:v>
                </c:pt>
                <c:pt idx="15">
                  <c:v>4.5478999999999999E-2</c:v>
                </c:pt>
                <c:pt idx="16">
                  <c:v>5.5684000000000004E-2</c:v>
                </c:pt>
                <c:pt idx="17">
                  <c:v>0.19274800000000025</c:v>
                </c:pt>
                <c:pt idx="18">
                  <c:v>0.46916100000000011</c:v>
                </c:pt>
                <c:pt idx="19">
                  <c:v>0.5</c:v>
                </c:pt>
                <c:pt idx="20">
                  <c:v>0.56240999999999997</c:v>
                </c:pt>
                <c:pt idx="21">
                  <c:v>0.61290299999999998</c:v>
                </c:pt>
                <c:pt idx="22">
                  <c:v>0.78172600000000003</c:v>
                </c:pt>
                <c:pt idx="23">
                  <c:v>0.78335299999999886</c:v>
                </c:pt>
                <c:pt idx="24">
                  <c:v>0.86538499999999996</c:v>
                </c:pt>
                <c:pt idx="25">
                  <c:v>0.87162200000000101</c:v>
                </c:pt>
                <c:pt idx="26">
                  <c:v>0.8958329999999991</c:v>
                </c:pt>
                <c:pt idx="27">
                  <c:v>0.95411100000000004</c:v>
                </c:pt>
                <c:pt idx="28">
                  <c:v>0.96178300000000005</c:v>
                </c:pt>
                <c:pt idx="29">
                  <c:v>0.96629799999999999</c:v>
                </c:pt>
                <c:pt idx="30">
                  <c:v>0.96794899999999995</c:v>
                </c:pt>
                <c:pt idx="31">
                  <c:v>0.98230599999999957</c:v>
                </c:pt>
                <c:pt idx="32">
                  <c:v>0.9921489999999995</c:v>
                </c:pt>
                <c:pt idx="33">
                  <c:v>1</c:v>
                </c:pt>
                <c:pt idx="34">
                  <c:v>1</c:v>
                </c:pt>
              </c:numCache>
            </c:numRef>
          </c:val>
        </c:ser>
        <c:dLbls/>
        <c:axId val="44402176"/>
        <c:axId val="44403712"/>
      </c:barChart>
      <c:catAx>
        <c:axId val="44402176"/>
        <c:scaling>
          <c:orientation val="minMax"/>
        </c:scaling>
        <c:axPos val="b"/>
        <c:tickLblPos val="nextTo"/>
        <c:crossAx val="44403712"/>
        <c:crosses val="autoZero"/>
        <c:auto val="1"/>
        <c:lblAlgn val="ctr"/>
        <c:lblOffset val="100"/>
      </c:catAx>
      <c:valAx>
        <c:axId val="44403712"/>
        <c:scaling>
          <c:orientation val="minMax"/>
          <c:max val="1"/>
        </c:scaling>
        <c:axPos val="l"/>
        <c:majorGridlines/>
        <c:numFmt formatCode="General" sourceLinked="1"/>
        <c:tickLblPos val="nextTo"/>
        <c:crossAx val="44402176"/>
        <c:crosses val="autoZero"/>
        <c:crossBetween val="between"/>
      </c:valAx>
    </c:plotArea>
    <c:plotVisOnly val="1"/>
    <c:dispBlanksAs val="gap"/>
  </c:chart>
  <c:externalData r:id="rId1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Sheet1!$E$1</c:f>
              <c:strCache>
                <c:ptCount val="1"/>
                <c:pt idx="0">
                  <c:v>a</c:v>
                </c:pt>
              </c:strCache>
            </c:strRef>
          </c:tx>
          <c:val>
            <c:numRef>
              <c:f>Sheet1!$E$2:$E$50</c:f>
              <c:numCache>
                <c:formatCode>General</c:formatCode>
                <c:ptCount val="49"/>
                <c:pt idx="0">
                  <c:v>15</c:v>
                </c:pt>
                <c:pt idx="1">
                  <c:v>13</c:v>
                </c:pt>
                <c:pt idx="2">
                  <c:v>29</c:v>
                </c:pt>
                <c:pt idx="3">
                  <c:v>23</c:v>
                </c:pt>
                <c:pt idx="4">
                  <c:v>13</c:v>
                </c:pt>
                <c:pt idx="5">
                  <c:v>11</c:v>
                </c:pt>
                <c:pt idx="6">
                  <c:v>16</c:v>
                </c:pt>
                <c:pt idx="7">
                  <c:v>15</c:v>
                </c:pt>
                <c:pt idx="8">
                  <c:v>28</c:v>
                </c:pt>
                <c:pt idx="9">
                  <c:v>20</c:v>
                </c:pt>
                <c:pt idx="10">
                  <c:v>22</c:v>
                </c:pt>
                <c:pt idx="11">
                  <c:v>23</c:v>
                </c:pt>
                <c:pt idx="12">
                  <c:v>8</c:v>
                </c:pt>
                <c:pt idx="13">
                  <c:v>8</c:v>
                </c:pt>
                <c:pt idx="14">
                  <c:v>11</c:v>
                </c:pt>
                <c:pt idx="15">
                  <c:v>14</c:v>
                </c:pt>
                <c:pt idx="16">
                  <c:v>14</c:v>
                </c:pt>
                <c:pt idx="17">
                  <c:v>6</c:v>
                </c:pt>
                <c:pt idx="18">
                  <c:v>18</c:v>
                </c:pt>
                <c:pt idx="19">
                  <c:v>8</c:v>
                </c:pt>
                <c:pt idx="20">
                  <c:v>32</c:v>
                </c:pt>
                <c:pt idx="21">
                  <c:v>19</c:v>
                </c:pt>
                <c:pt idx="22">
                  <c:v>16</c:v>
                </c:pt>
                <c:pt idx="23">
                  <c:v>49</c:v>
                </c:pt>
                <c:pt idx="24">
                  <c:v>46</c:v>
                </c:pt>
                <c:pt idx="25">
                  <c:v>29</c:v>
                </c:pt>
                <c:pt idx="26">
                  <c:v>25</c:v>
                </c:pt>
                <c:pt idx="27">
                  <c:v>26</c:v>
                </c:pt>
                <c:pt idx="28">
                  <c:v>48</c:v>
                </c:pt>
                <c:pt idx="29">
                  <c:v>38</c:v>
                </c:pt>
                <c:pt idx="30">
                  <c:v>35</c:v>
                </c:pt>
                <c:pt idx="31">
                  <c:v>43</c:v>
                </c:pt>
                <c:pt idx="32">
                  <c:v>40</c:v>
                </c:pt>
                <c:pt idx="33">
                  <c:v>44</c:v>
                </c:pt>
                <c:pt idx="34">
                  <c:v>46</c:v>
                </c:pt>
                <c:pt idx="35">
                  <c:v>37</c:v>
                </c:pt>
                <c:pt idx="36">
                  <c:v>37</c:v>
                </c:pt>
                <c:pt idx="37">
                  <c:v>36</c:v>
                </c:pt>
                <c:pt idx="38">
                  <c:v>51</c:v>
                </c:pt>
                <c:pt idx="39">
                  <c:v>40</c:v>
                </c:pt>
                <c:pt idx="40">
                  <c:v>35</c:v>
                </c:pt>
                <c:pt idx="41">
                  <c:v>44</c:v>
                </c:pt>
                <c:pt idx="42">
                  <c:v>43</c:v>
                </c:pt>
                <c:pt idx="43">
                  <c:v>51</c:v>
                </c:pt>
                <c:pt idx="44">
                  <c:v>53</c:v>
                </c:pt>
                <c:pt idx="45">
                  <c:v>32</c:v>
                </c:pt>
                <c:pt idx="46">
                  <c:v>40</c:v>
                </c:pt>
                <c:pt idx="47">
                  <c:v>31</c:v>
                </c:pt>
                <c:pt idx="48">
                  <c:v>40</c:v>
                </c:pt>
              </c:numCache>
            </c:numRef>
          </c:val>
        </c:ser>
        <c:dLbls/>
        <c:axId val="44870656"/>
        <c:axId val="57107200"/>
      </c:barChart>
      <c:catAx>
        <c:axId val="44870656"/>
        <c:scaling>
          <c:orientation val="minMax"/>
        </c:scaling>
        <c:axPos val="b"/>
        <c:tickLblPos val="nextTo"/>
        <c:crossAx val="57107200"/>
        <c:crosses val="autoZero"/>
        <c:auto val="1"/>
        <c:lblAlgn val="ctr"/>
        <c:lblOffset val="100"/>
      </c:catAx>
      <c:valAx>
        <c:axId val="57107200"/>
        <c:scaling>
          <c:orientation val="minMax"/>
        </c:scaling>
        <c:axPos val="l"/>
        <c:majorGridlines/>
        <c:numFmt formatCode="General" sourceLinked="1"/>
        <c:tickLblPos val="nextTo"/>
        <c:crossAx val="44870656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Sheet1!$F$1</c:f>
              <c:strCache>
                <c:ptCount val="1"/>
                <c:pt idx="0">
                  <c:v>b</c:v>
                </c:pt>
              </c:strCache>
            </c:strRef>
          </c:tx>
          <c:val>
            <c:numRef>
              <c:f>Sheet1!$F$2:$F$50</c:f>
              <c:numCache>
                <c:formatCode>General</c:formatCode>
                <c:ptCount val="49"/>
                <c:pt idx="0">
                  <c:v>64</c:v>
                </c:pt>
                <c:pt idx="1">
                  <c:v>59</c:v>
                </c:pt>
                <c:pt idx="2">
                  <c:v>81</c:v>
                </c:pt>
                <c:pt idx="3">
                  <c:v>47</c:v>
                </c:pt>
                <c:pt idx="4">
                  <c:v>44</c:v>
                </c:pt>
                <c:pt idx="5">
                  <c:v>55</c:v>
                </c:pt>
                <c:pt idx="6">
                  <c:v>48</c:v>
                </c:pt>
                <c:pt idx="7">
                  <c:v>45</c:v>
                </c:pt>
                <c:pt idx="8">
                  <c:v>50</c:v>
                </c:pt>
                <c:pt idx="9">
                  <c:v>50</c:v>
                </c:pt>
                <c:pt idx="10">
                  <c:v>64</c:v>
                </c:pt>
                <c:pt idx="11">
                  <c:v>56</c:v>
                </c:pt>
                <c:pt idx="12">
                  <c:v>28</c:v>
                </c:pt>
                <c:pt idx="13">
                  <c:v>34</c:v>
                </c:pt>
                <c:pt idx="14">
                  <c:v>46</c:v>
                </c:pt>
                <c:pt idx="15">
                  <c:v>38</c:v>
                </c:pt>
                <c:pt idx="16">
                  <c:v>43</c:v>
                </c:pt>
                <c:pt idx="17">
                  <c:v>42</c:v>
                </c:pt>
                <c:pt idx="18">
                  <c:v>47</c:v>
                </c:pt>
                <c:pt idx="19">
                  <c:v>53</c:v>
                </c:pt>
                <c:pt idx="20">
                  <c:v>31</c:v>
                </c:pt>
                <c:pt idx="21">
                  <c:v>16</c:v>
                </c:pt>
                <c:pt idx="22">
                  <c:v>18</c:v>
                </c:pt>
                <c:pt idx="23">
                  <c:v>50</c:v>
                </c:pt>
                <c:pt idx="24">
                  <c:v>24</c:v>
                </c:pt>
                <c:pt idx="25">
                  <c:v>24</c:v>
                </c:pt>
                <c:pt idx="26">
                  <c:v>67</c:v>
                </c:pt>
                <c:pt idx="27">
                  <c:v>65</c:v>
                </c:pt>
                <c:pt idx="28">
                  <c:v>32</c:v>
                </c:pt>
                <c:pt idx="29">
                  <c:v>38</c:v>
                </c:pt>
                <c:pt idx="30">
                  <c:v>34</c:v>
                </c:pt>
                <c:pt idx="31">
                  <c:v>28</c:v>
                </c:pt>
                <c:pt idx="32">
                  <c:v>48</c:v>
                </c:pt>
                <c:pt idx="33">
                  <c:v>43</c:v>
                </c:pt>
                <c:pt idx="34">
                  <c:v>34</c:v>
                </c:pt>
                <c:pt idx="35">
                  <c:v>53</c:v>
                </c:pt>
                <c:pt idx="36">
                  <c:v>51</c:v>
                </c:pt>
                <c:pt idx="37">
                  <c:v>83</c:v>
                </c:pt>
                <c:pt idx="38">
                  <c:v>83</c:v>
                </c:pt>
                <c:pt idx="39">
                  <c:v>63</c:v>
                </c:pt>
                <c:pt idx="40">
                  <c:v>40</c:v>
                </c:pt>
                <c:pt idx="41">
                  <c:v>43</c:v>
                </c:pt>
                <c:pt idx="42">
                  <c:v>37</c:v>
                </c:pt>
                <c:pt idx="43">
                  <c:v>39</c:v>
                </c:pt>
                <c:pt idx="44">
                  <c:v>38</c:v>
                </c:pt>
                <c:pt idx="45">
                  <c:v>37</c:v>
                </c:pt>
                <c:pt idx="46">
                  <c:v>39</c:v>
                </c:pt>
                <c:pt idx="47">
                  <c:v>36</c:v>
                </c:pt>
                <c:pt idx="48">
                  <c:v>79</c:v>
                </c:pt>
              </c:numCache>
            </c:numRef>
          </c:val>
        </c:ser>
        <c:dLbls/>
        <c:axId val="57144064"/>
        <c:axId val="57145600"/>
      </c:barChart>
      <c:catAx>
        <c:axId val="57144064"/>
        <c:scaling>
          <c:orientation val="minMax"/>
        </c:scaling>
        <c:axPos val="b"/>
        <c:tickLblPos val="nextTo"/>
        <c:crossAx val="57145600"/>
        <c:crosses val="autoZero"/>
        <c:auto val="1"/>
        <c:lblAlgn val="ctr"/>
        <c:lblOffset val="100"/>
      </c:catAx>
      <c:valAx>
        <c:axId val="57145600"/>
        <c:scaling>
          <c:orientation val="minMax"/>
        </c:scaling>
        <c:axPos val="l"/>
        <c:majorGridlines/>
        <c:numFmt formatCode="General" sourceLinked="1"/>
        <c:tickLblPos val="nextTo"/>
        <c:crossAx val="57144064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Sheet1!$G$1</c:f>
              <c:strCache>
                <c:ptCount val="1"/>
                <c:pt idx="0">
                  <c:v>c</c:v>
                </c:pt>
              </c:strCache>
            </c:strRef>
          </c:tx>
          <c:val>
            <c:numRef>
              <c:f>Sheet1!$G$2:$G$50</c:f>
              <c:numCache>
                <c:formatCode>General</c:formatCode>
                <c:ptCount val="49"/>
                <c:pt idx="0">
                  <c:v>137</c:v>
                </c:pt>
                <c:pt idx="1">
                  <c:v>105</c:v>
                </c:pt>
                <c:pt idx="2">
                  <c:v>191</c:v>
                </c:pt>
                <c:pt idx="3">
                  <c:v>129</c:v>
                </c:pt>
                <c:pt idx="4">
                  <c:v>110</c:v>
                </c:pt>
                <c:pt idx="5">
                  <c:v>119</c:v>
                </c:pt>
                <c:pt idx="6">
                  <c:v>74</c:v>
                </c:pt>
                <c:pt idx="7">
                  <c:v>64</c:v>
                </c:pt>
                <c:pt idx="8">
                  <c:v>59</c:v>
                </c:pt>
                <c:pt idx="9">
                  <c:v>92</c:v>
                </c:pt>
                <c:pt idx="10">
                  <c:v>115</c:v>
                </c:pt>
                <c:pt idx="11">
                  <c:v>95</c:v>
                </c:pt>
                <c:pt idx="12">
                  <c:v>66</c:v>
                </c:pt>
                <c:pt idx="13">
                  <c:v>55</c:v>
                </c:pt>
                <c:pt idx="14">
                  <c:v>91</c:v>
                </c:pt>
                <c:pt idx="15">
                  <c:v>102</c:v>
                </c:pt>
                <c:pt idx="16">
                  <c:v>103</c:v>
                </c:pt>
                <c:pt idx="17">
                  <c:v>87</c:v>
                </c:pt>
                <c:pt idx="18">
                  <c:v>96</c:v>
                </c:pt>
                <c:pt idx="19">
                  <c:v>114</c:v>
                </c:pt>
                <c:pt idx="20">
                  <c:v>15</c:v>
                </c:pt>
                <c:pt idx="21">
                  <c:v>4</c:v>
                </c:pt>
                <c:pt idx="22">
                  <c:v>11</c:v>
                </c:pt>
                <c:pt idx="23">
                  <c:v>37</c:v>
                </c:pt>
                <c:pt idx="24">
                  <c:v>6</c:v>
                </c:pt>
                <c:pt idx="25">
                  <c:v>15</c:v>
                </c:pt>
                <c:pt idx="26">
                  <c:v>131</c:v>
                </c:pt>
                <c:pt idx="27">
                  <c:v>109</c:v>
                </c:pt>
                <c:pt idx="28">
                  <c:v>16</c:v>
                </c:pt>
                <c:pt idx="29">
                  <c:v>29</c:v>
                </c:pt>
                <c:pt idx="30">
                  <c:v>23</c:v>
                </c:pt>
                <c:pt idx="31">
                  <c:v>2</c:v>
                </c:pt>
                <c:pt idx="32">
                  <c:v>32</c:v>
                </c:pt>
                <c:pt idx="33">
                  <c:v>29</c:v>
                </c:pt>
                <c:pt idx="34">
                  <c:v>20</c:v>
                </c:pt>
                <c:pt idx="35">
                  <c:v>75</c:v>
                </c:pt>
                <c:pt idx="36">
                  <c:v>101</c:v>
                </c:pt>
                <c:pt idx="37">
                  <c:v>154</c:v>
                </c:pt>
                <c:pt idx="38">
                  <c:v>114</c:v>
                </c:pt>
                <c:pt idx="39">
                  <c:v>79</c:v>
                </c:pt>
                <c:pt idx="40">
                  <c:v>48</c:v>
                </c:pt>
                <c:pt idx="41">
                  <c:v>46</c:v>
                </c:pt>
                <c:pt idx="42">
                  <c:v>25</c:v>
                </c:pt>
                <c:pt idx="43">
                  <c:v>21</c:v>
                </c:pt>
                <c:pt idx="44">
                  <c:v>20</c:v>
                </c:pt>
                <c:pt idx="45">
                  <c:v>15</c:v>
                </c:pt>
                <c:pt idx="46">
                  <c:v>25</c:v>
                </c:pt>
                <c:pt idx="47">
                  <c:v>41</c:v>
                </c:pt>
                <c:pt idx="48">
                  <c:v>117</c:v>
                </c:pt>
              </c:numCache>
            </c:numRef>
          </c:val>
        </c:ser>
        <c:dLbls/>
        <c:axId val="57174272"/>
        <c:axId val="57184256"/>
      </c:barChart>
      <c:catAx>
        <c:axId val="57174272"/>
        <c:scaling>
          <c:orientation val="minMax"/>
        </c:scaling>
        <c:axPos val="b"/>
        <c:tickLblPos val="nextTo"/>
        <c:crossAx val="57184256"/>
        <c:crosses val="autoZero"/>
        <c:auto val="1"/>
        <c:lblAlgn val="ctr"/>
        <c:lblOffset val="100"/>
      </c:catAx>
      <c:valAx>
        <c:axId val="57184256"/>
        <c:scaling>
          <c:orientation val="minMax"/>
          <c:max val="200"/>
        </c:scaling>
        <c:axPos val="l"/>
        <c:majorGridlines/>
        <c:numFmt formatCode="General" sourceLinked="1"/>
        <c:tickLblPos val="nextTo"/>
        <c:crossAx val="57174272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Sheet1!$H$1</c:f>
              <c:strCache>
                <c:ptCount val="1"/>
                <c:pt idx="0">
                  <c:v>d</c:v>
                </c:pt>
              </c:strCache>
            </c:strRef>
          </c:tx>
          <c:val>
            <c:numRef>
              <c:f>Sheet1!$H$2:$H$50</c:f>
              <c:numCache>
                <c:formatCode>General</c:formatCode>
                <c:ptCount val="49"/>
                <c:pt idx="0">
                  <c:v>29</c:v>
                </c:pt>
                <c:pt idx="1">
                  <c:v>38</c:v>
                </c:pt>
                <c:pt idx="2">
                  <c:v>33</c:v>
                </c:pt>
                <c:pt idx="3">
                  <c:v>32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30</c:v>
                </c:pt>
                <c:pt idx="8">
                  <c:v>47</c:v>
                </c:pt>
                <c:pt idx="9">
                  <c:v>36</c:v>
                </c:pt>
                <c:pt idx="10">
                  <c:v>40</c:v>
                </c:pt>
                <c:pt idx="11">
                  <c:v>28</c:v>
                </c:pt>
                <c:pt idx="12">
                  <c:v>22</c:v>
                </c:pt>
                <c:pt idx="13">
                  <c:v>37</c:v>
                </c:pt>
                <c:pt idx="14">
                  <c:v>24</c:v>
                </c:pt>
                <c:pt idx="15">
                  <c:v>21</c:v>
                </c:pt>
                <c:pt idx="16">
                  <c:v>42</c:v>
                </c:pt>
                <c:pt idx="17">
                  <c:v>21</c:v>
                </c:pt>
                <c:pt idx="18">
                  <c:v>40</c:v>
                </c:pt>
                <c:pt idx="19">
                  <c:v>32</c:v>
                </c:pt>
                <c:pt idx="20">
                  <c:v>45</c:v>
                </c:pt>
                <c:pt idx="21">
                  <c:v>11</c:v>
                </c:pt>
                <c:pt idx="22">
                  <c:v>37</c:v>
                </c:pt>
                <c:pt idx="23">
                  <c:v>48</c:v>
                </c:pt>
                <c:pt idx="24">
                  <c:v>32</c:v>
                </c:pt>
                <c:pt idx="25">
                  <c:v>29</c:v>
                </c:pt>
                <c:pt idx="26">
                  <c:v>61</c:v>
                </c:pt>
                <c:pt idx="27">
                  <c:v>38</c:v>
                </c:pt>
                <c:pt idx="28">
                  <c:v>52</c:v>
                </c:pt>
                <c:pt idx="29">
                  <c:v>70</c:v>
                </c:pt>
                <c:pt idx="30">
                  <c:v>48</c:v>
                </c:pt>
                <c:pt idx="31">
                  <c:v>53</c:v>
                </c:pt>
                <c:pt idx="32">
                  <c:v>52</c:v>
                </c:pt>
                <c:pt idx="33">
                  <c:v>67</c:v>
                </c:pt>
                <c:pt idx="34">
                  <c:v>66</c:v>
                </c:pt>
                <c:pt idx="35">
                  <c:v>33</c:v>
                </c:pt>
                <c:pt idx="36">
                  <c:v>51</c:v>
                </c:pt>
                <c:pt idx="37">
                  <c:v>39</c:v>
                </c:pt>
                <c:pt idx="38">
                  <c:v>55</c:v>
                </c:pt>
                <c:pt idx="39">
                  <c:v>53</c:v>
                </c:pt>
                <c:pt idx="40">
                  <c:v>42</c:v>
                </c:pt>
                <c:pt idx="41">
                  <c:v>41</c:v>
                </c:pt>
                <c:pt idx="42">
                  <c:v>61</c:v>
                </c:pt>
                <c:pt idx="43">
                  <c:v>66</c:v>
                </c:pt>
                <c:pt idx="44">
                  <c:v>53</c:v>
                </c:pt>
                <c:pt idx="45">
                  <c:v>52</c:v>
                </c:pt>
                <c:pt idx="46">
                  <c:v>70</c:v>
                </c:pt>
                <c:pt idx="47">
                  <c:v>50</c:v>
                </c:pt>
                <c:pt idx="48">
                  <c:v>47</c:v>
                </c:pt>
              </c:numCache>
            </c:numRef>
          </c:val>
        </c:ser>
        <c:dLbls/>
        <c:axId val="57208832"/>
        <c:axId val="57210368"/>
      </c:barChart>
      <c:catAx>
        <c:axId val="57208832"/>
        <c:scaling>
          <c:orientation val="minMax"/>
        </c:scaling>
        <c:axPos val="b"/>
        <c:tickLblPos val="nextTo"/>
        <c:crossAx val="57210368"/>
        <c:crosses val="autoZero"/>
        <c:auto val="1"/>
        <c:lblAlgn val="ctr"/>
        <c:lblOffset val="100"/>
      </c:catAx>
      <c:valAx>
        <c:axId val="57210368"/>
        <c:scaling>
          <c:orientation val="minMax"/>
        </c:scaling>
        <c:axPos val="l"/>
        <c:majorGridlines/>
        <c:numFmt formatCode="General" sourceLinked="1"/>
        <c:tickLblPos val="nextTo"/>
        <c:crossAx val="57208832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Sheet1!$I$1</c:f>
              <c:strCache>
                <c:ptCount val="1"/>
                <c:pt idx="0">
                  <c:v>e</c:v>
                </c:pt>
              </c:strCache>
            </c:strRef>
          </c:tx>
          <c:val>
            <c:numRef>
              <c:f>Sheet1!$I$2:$I$50</c:f>
              <c:numCache>
                <c:formatCode>General</c:formatCode>
                <c:ptCount val="49"/>
                <c:pt idx="0">
                  <c:v>20</c:v>
                </c:pt>
                <c:pt idx="1">
                  <c:v>18</c:v>
                </c:pt>
                <c:pt idx="2">
                  <c:v>50</c:v>
                </c:pt>
                <c:pt idx="3">
                  <c:v>43</c:v>
                </c:pt>
                <c:pt idx="4">
                  <c:v>20</c:v>
                </c:pt>
                <c:pt idx="5">
                  <c:v>14</c:v>
                </c:pt>
                <c:pt idx="6">
                  <c:v>23</c:v>
                </c:pt>
                <c:pt idx="7">
                  <c:v>39</c:v>
                </c:pt>
                <c:pt idx="8">
                  <c:v>50</c:v>
                </c:pt>
                <c:pt idx="9">
                  <c:v>35</c:v>
                </c:pt>
                <c:pt idx="10">
                  <c:v>42</c:v>
                </c:pt>
                <c:pt idx="11">
                  <c:v>51</c:v>
                </c:pt>
                <c:pt idx="12">
                  <c:v>20</c:v>
                </c:pt>
                <c:pt idx="13">
                  <c:v>19</c:v>
                </c:pt>
                <c:pt idx="14">
                  <c:v>18</c:v>
                </c:pt>
                <c:pt idx="15">
                  <c:v>26</c:v>
                </c:pt>
                <c:pt idx="16">
                  <c:v>20</c:v>
                </c:pt>
                <c:pt idx="17">
                  <c:v>15</c:v>
                </c:pt>
                <c:pt idx="18">
                  <c:v>32</c:v>
                </c:pt>
                <c:pt idx="19">
                  <c:v>12</c:v>
                </c:pt>
                <c:pt idx="20">
                  <c:v>61</c:v>
                </c:pt>
                <c:pt idx="21">
                  <c:v>46</c:v>
                </c:pt>
                <c:pt idx="22">
                  <c:v>39</c:v>
                </c:pt>
                <c:pt idx="23">
                  <c:v>121</c:v>
                </c:pt>
                <c:pt idx="24">
                  <c:v>108</c:v>
                </c:pt>
                <c:pt idx="25">
                  <c:v>61</c:v>
                </c:pt>
                <c:pt idx="26">
                  <c:v>37</c:v>
                </c:pt>
                <c:pt idx="27">
                  <c:v>54</c:v>
                </c:pt>
                <c:pt idx="28">
                  <c:v>93</c:v>
                </c:pt>
                <c:pt idx="29">
                  <c:v>90</c:v>
                </c:pt>
                <c:pt idx="30">
                  <c:v>75</c:v>
                </c:pt>
                <c:pt idx="31">
                  <c:v>98</c:v>
                </c:pt>
                <c:pt idx="32">
                  <c:v>79</c:v>
                </c:pt>
                <c:pt idx="33">
                  <c:v>76</c:v>
                </c:pt>
                <c:pt idx="34">
                  <c:v>99</c:v>
                </c:pt>
                <c:pt idx="35">
                  <c:v>78</c:v>
                </c:pt>
                <c:pt idx="36">
                  <c:v>62</c:v>
                </c:pt>
                <c:pt idx="37">
                  <c:v>68</c:v>
                </c:pt>
                <c:pt idx="38">
                  <c:v>99</c:v>
                </c:pt>
                <c:pt idx="39">
                  <c:v>109</c:v>
                </c:pt>
                <c:pt idx="40">
                  <c:v>68</c:v>
                </c:pt>
                <c:pt idx="41">
                  <c:v>84</c:v>
                </c:pt>
                <c:pt idx="42">
                  <c:v>104</c:v>
                </c:pt>
                <c:pt idx="43">
                  <c:v>87</c:v>
                </c:pt>
                <c:pt idx="44">
                  <c:v>85</c:v>
                </c:pt>
                <c:pt idx="45">
                  <c:v>71</c:v>
                </c:pt>
                <c:pt idx="46">
                  <c:v>86</c:v>
                </c:pt>
                <c:pt idx="47">
                  <c:v>56</c:v>
                </c:pt>
                <c:pt idx="48">
                  <c:v>77</c:v>
                </c:pt>
              </c:numCache>
            </c:numRef>
          </c:val>
        </c:ser>
        <c:dLbls/>
        <c:axId val="57234944"/>
        <c:axId val="57236480"/>
      </c:barChart>
      <c:catAx>
        <c:axId val="57234944"/>
        <c:scaling>
          <c:orientation val="minMax"/>
        </c:scaling>
        <c:axPos val="b"/>
        <c:tickLblPos val="nextTo"/>
        <c:crossAx val="57236480"/>
        <c:crosses val="autoZero"/>
        <c:auto val="1"/>
        <c:lblAlgn val="ctr"/>
        <c:lblOffset val="100"/>
      </c:catAx>
      <c:valAx>
        <c:axId val="57236480"/>
        <c:scaling>
          <c:orientation val="minMax"/>
          <c:max val="100"/>
        </c:scaling>
        <c:axPos val="l"/>
        <c:majorGridlines/>
        <c:numFmt formatCode="General" sourceLinked="1"/>
        <c:tickLblPos val="nextTo"/>
        <c:crossAx val="57234944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Sheet1!$J$1</c:f>
              <c:strCache>
                <c:ptCount val="1"/>
                <c:pt idx="0">
                  <c:v>f</c:v>
                </c:pt>
              </c:strCache>
            </c:strRef>
          </c:tx>
          <c:val>
            <c:numRef>
              <c:f>Sheet1!$J$2:$J$50</c:f>
              <c:numCache>
                <c:formatCode>General</c:formatCode>
                <c:ptCount val="49"/>
                <c:pt idx="0">
                  <c:v>22</c:v>
                </c:pt>
                <c:pt idx="1">
                  <c:v>11</c:v>
                </c:pt>
                <c:pt idx="2">
                  <c:v>26</c:v>
                </c:pt>
                <c:pt idx="3">
                  <c:v>17</c:v>
                </c:pt>
                <c:pt idx="4">
                  <c:v>14</c:v>
                </c:pt>
                <c:pt idx="5">
                  <c:v>9</c:v>
                </c:pt>
                <c:pt idx="6">
                  <c:v>12</c:v>
                </c:pt>
                <c:pt idx="7">
                  <c:v>8</c:v>
                </c:pt>
                <c:pt idx="8">
                  <c:v>24</c:v>
                </c:pt>
                <c:pt idx="9">
                  <c:v>15</c:v>
                </c:pt>
                <c:pt idx="10">
                  <c:v>21</c:v>
                </c:pt>
                <c:pt idx="11">
                  <c:v>18</c:v>
                </c:pt>
                <c:pt idx="12">
                  <c:v>4</c:v>
                </c:pt>
                <c:pt idx="13">
                  <c:v>12</c:v>
                </c:pt>
                <c:pt idx="14">
                  <c:v>12</c:v>
                </c:pt>
                <c:pt idx="15">
                  <c:v>17</c:v>
                </c:pt>
                <c:pt idx="16">
                  <c:v>14</c:v>
                </c:pt>
                <c:pt idx="17">
                  <c:v>9</c:v>
                </c:pt>
                <c:pt idx="18">
                  <c:v>17</c:v>
                </c:pt>
                <c:pt idx="19">
                  <c:v>10</c:v>
                </c:pt>
                <c:pt idx="20">
                  <c:v>35</c:v>
                </c:pt>
                <c:pt idx="21">
                  <c:v>17</c:v>
                </c:pt>
                <c:pt idx="22">
                  <c:v>10</c:v>
                </c:pt>
                <c:pt idx="23">
                  <c:v>39</c:v>
                </c:pt>
                <c:pt idx="24">
                  <c:v>47</c:v>
                </c:pt>
                <c:pt idx="25">
                  <c:v>32</c:v>
                </c:pt>
                <c:pt idx="26">
                  <c:v>31</c:v>
                </c:pt>
                <c:pt idx="27">
                  <c:v>23</c:v>
                </c:pt>
                <c:pt idx="28">
                  <c:v>51</c:v>
                </c:pt>
                <c:pt idx="29">
                  <c:v>40</c:v>
                </c:pt>
                <c:pt idx="30">
                  <c:v>34</c:v>
                </c:pt>
                <c:pt idx="31">
                  <c:v>38</c:v>
                </c:pt>
                <c:pt idx="32">
                  <c:v>37</c:v>
                </c:pt>
                <c:pt idx="33">
                  <c:v>39</c:v>
                </c:pt>
                <c:pt idx="34">
                  <c:v>54</c:v>
                </c:pt>
                <c:pt idx="35">
                  <c:v>41</c:v>
                </c:pt>
                <c:pt idx="36">
                  <c:v>41</c:v>
                </c:pt>
                <c:pt idx="37">
                  <c:v>32</c:v>
                </c:pt>
                <c:pt idx="38">
                  <c:v>40</c:v>
                </c:pt>
                <c:pt idx="39">
                  <c:v>42</c:v>
                </c:pt>
                <c:pt idx="40">
                  <c:v>39</c:v>
                </c:pt>
                <c:pt idx="41">
                  <c:v>32</c:v>
                </c:pt>
                <c:pt idx="42">
                  <c:v>61</c:v>
                </c:pt>
                <c:pt idx="43">
                  <c:v>52</c:v>
                </c:pt>
                <c:pt idx="44">
                  <c:v>50</c:v>
                </c:pt>
                <c:pt idx="45">
                  <c:v>33</c:v>
                </c:pt>
                <c:pt idx="46">
                  <c:v>35</c:v>
                </c:pt>
                <c:pt idx="47">
                  <c:v>42</c:v>
                </c:pt>
                <c:pt idx="48">
                  <c:v>29</c:v>
                </c:pt>
              </c:numCache>
            </c:numRef>
          </c:val>
        </c:ser>
        <c:dLbls/>
        <c:axId val="57273344"/>
        <c:axId val="57275136"/>
      </c:barChart>
      <c:catAx>
        <c:axId val="57273344"/>
        <c:scaling>
          <c:orientation val="minMax"/>
        </c:scaling>
        <c:axPos val="b"/>
        <c:tickLblPos val="nextTo"/>
        <c:crossAx val="57275136"/>
        <c:crosses val="autoZero"/>
        <c:auto val="1"/>
        <c:lblAlgn val="ctr"/>
        <c:lblOffset val="100"/>
      </c:catAx>
      <c:valAx>
        <c:axId val="57275136"/>
        <c:scaling>
          <c:orientation val="minMax"/>
        </c:scaling>
        <c:axPos val="l"/>
        <c:majorGridlines/>
        <c:numFmt formatCode="General" sourceLinked="1"/>
        <c:tickLblPos val="nextTo"/>
        <c:crossAx val="57273344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Sheet1!$K$1</c:f>
              <c:strCache>
                <c:ptCount val="1"/>
                <c:pt idx="0">
                  <c:v>g</c:v>
                </c:pt>
              </c:strCache>
            </c:strRef>
          </c:tx>
          <c:val>
            <c:numRef>
              <c:f>Sheet1!$K$2:$K$50</c:f>
              <c:numCache>
                <c:formatCode>General</c:formatCode>
                <c:ptCount val="49"/>
                <c:pt idx="0">
                  <c:v>20</c:v>
                </c:pt>
                <c:pt idx="1">
                  <c:v>10</c:v>
                </c:pt>
                <c:pt idx="2">
                  <c:v>25</c:v>
                </c:pt>
                <c:pt idx="3">
                  <c:v>16</c:v>
                </c:pt>
                <c:pt idx="4">
                  <c:v>13</c:v>
                </c:pt>
                <c:pt idx="5">
                  <c:v>9</c:v>
                </c:pt>
                <c:pt idx="6">
                  <c:v>11</c:v>
                </c:pt>
                <c:pt idx="7">
                  <c:v>8</c:v>
                </c:pt>
                <c:pt idx="8">
                  <c:v>23</c:v>
                </c:pt>
                <c:pt idx="9">
                  <c:v>15</c:v>
                </c:pt>
                <c:pt idx="10">
                  <c:v>20</c:v>
                </c:pt>
                <c:pt idx="11">
                  <c:v>15</c:v>
                </c:pt>
                <c:pt idx="12">
                  <c:v>4</c:v>
                </c:pt>
                <c:pt idx="13">
                  <c:v>12</c:v>
                </c:pt>
                <c:pt idx="14">
                  <c:v>12</c:v>
                </c:pt>
                <c:pt idx="15">
                  <c:v>15</c:v>
                </c:pt>
                <c:pt idx="16">
                  <c:v>13</c:v>
                </c:pt>
                <c:pt idx="17">
                  <c:v>9</c:v>
                </c:pt>
                <c:pt idx="18">
                  <c:v>16</c:v>
                </c:pt>
                <c:pt idx="19">
                  <c:v>8</c:v>
                </c:pt>
                <c:pt idx="20">
                  <c:v>31</c:v>
                </c:pt>
                <c:pt idx="21">
                  <c:v>17</c:v>
                </c:pt>
                <c:pt idx="22">
                  <c:v>9</c:v>
                </c:pt>
                <c:pt idx="23">
                  <c:v>38</c:v>
                </c:pt>
                <c:pt idx="24">
                  <c:v>41</c:v>
                </c:pt>
                <c:pt idx="25">
                  <c:v>28</c:v>
                </c:pt>
                <c:pt idx="26">
                  <c:v>28</c:v>
                </c:pt>
                <c:pt idx="27">
                  <c:v>20</c:v>
                </c:pt>
                <c:pt idx="28">
                  <c:v>42</c:v>
                </c:pt>
                <c:pt idx="29">
                  <c:v>35</c:v>
                </c:pt>
                <c:pt idx="30">
                  <c:v>31</c:v>
                </c:pt>
                <c:pt idx="31">
                  <c:v>37</c:v>
                </c:pt>
                <c:pt idx="32">
                  <c:v>35</c:v>
                </c:pt>
                <c:pt idx="33">
                  <c:v>36</c:v>
                </c:pt>
                <c:pt idx="34">
                  <c:v>48</c:v>
                </c:pt>
                <c:pt idx="35">
                  <c:v>38</c:v>
                </c:pt>
                <c:pt idx="36">
                  <c:v>36</c:v>
                </c:pt>
                <c:pt idx="37">
                  <c:v>30</c:v>
                </c:pt>
                <c:pt idx="38">
                  <c:v>37</c:v>
                </c:pt>
                <c:pt idx="39">
                  <c:v>35</c:v>
                </c:pt>
                <c:pt idx="40">
                  <c:v>32</c:v>
                </c:pt>
                <c:pt idx="41">
                  <c:v>30</c:v>
                </c:pt>
                <c:pt idx="42">
                  <c:v>56</c:v>
                </c:pt>
                <c:pt idx="43">
                  <c:v>45</c:v>
                </c:pt>
                <c:pt idx="44">
                  <c:v>42</c:v>
                </c:pt>
                <c:pt idx="45">
                  <c:v>30</c:v>
                </c:pt>
                <c:pt idx="46">
                  <c:v>33</c:v>
                </c:pt>
                <c:pt idx="47">
                  <c:v>36</c:v>
                </c:pt>
                <c:pt idx="48">
                  <c:v>26</c:v>
                </c:pt>
              </c:numCache>
            </c:numRef>
          </c:val>
        </c:ser>
        <c:dLbls/>
        <c:axId val="57295616"/>
        <c:axId val="57297152"/>
      </c:barChart>
      <c:catAx>
        <c:axId val="57295616"/>
        <c:scaling>
          <c:orientation val="minMax"/>
        </c:scaling>
        <c:axPos val="b"/>
        <c:tickLblPos val="nextTo"/>
        <c:crossAx val="57297152"/>
        <c:crosses val="autoZero"/>
        <c:auto val="1"/>
        <c:lblAlgn val="ctr"/>
        <c:lblOffset val="100"/>
      </c:catAx>
      <c:valAx>
        <c:axId val="57297152"/>
        <c:scaling>
          <c:orientation val="minMax"/>
        </c:scaling>
        <c:axPos val="l"/>
        <c:majorGridlines/>
        <c:numFmt formatCode="General" sourceLinked="1"/>
        <c:tickLblPos val="nextTo"/>
        <c:crossAx val="57295616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Sheet1!$L$1</c:f>
              <c:strCache>
                <c:ptCount val="1"/>
                <c:pt idx="0">
                  <c:v>h</c:v>
                </c:pt>
              </c:strCache>
            </c:strRef>
          </c:tx>
          <c:val>
            <c:numRef>
              <c:f>Sheet1!$L$2:$L$50</c:f>
              <c:numCache>
                <c:formatCode>General</c:formatCode>
                <c:ptCount val="49"/>
                <c:pt idx="0">
                  <c:v>21</c:v>
                </c:pt>
                <c:pt idx="1">
                  <c:v>10</c:v>
                </c:pt>
                <c:pt idx="2">
                  <c:v>25</c:v>
                </c:pt>
                <c:pt idx="3">
                  <c:v>16</c:v>
                </c:pt>
                <c:pt idx="4">
                  <c:v>13</c:v>
                </c:pt>
                <c:pt idx="5">
                  <c:v>8</c:v>
                </c:pt>
                <c:pt idx="6">
                  <c:v>11</c:v>
                </c:pt>
                <c:pt idx="7">
                  <c:v>7</c:v>
                </c:pt>
                <c:pt idx="8">
                  <c:v>22</c:v>
                </c:pt>
                <c:pt idx="9">
                  <c:v>14</c:v>
                </c:pt>
                <c:pt idx="10">
                  <c:v>19</c:v>
                </c:pt>
                <c:pt idx="11">
                  <c:v>17</c:v>
                </c:pt>
                <c:pt idx="12">
                  <c:v>3</c:v>
                </c:pt>
                <c:pt idx="13">
                  <c:v>11</c:v>
                </c:pt>
                <c:pt idx="14">
                  <c:v>11</c:v>
                </c:pt>
                <c:pt idx="15">
                  <c:v>16</c:v>
                </c:pt>
                <c:pt idx="16">
                  <c:v>13</c:v>
                </c:pt>
                <c:pt idx="17">
                  <c:v>8</c:v>
                </c:pt>
                <c:pt idx="18">
                  <c:v>16</c:v>
                </c:pt>
                <c:pt idx="19">
                  <c:v>9</c:v>
                </c:pt>
                <c:pt idx="20">
                  <c:v>34</c:v>
                </c:pt>
                <c:pt idx="21">
                  <c:v>16</c:v>
                </c:pt>
                <c:pt idx="22">
                  <c:v>9</c:v>
                </c:pt>
                <c:pt idx="23">
                  <c:v>38</c:v>
                </c:pt>
                <c:pt idx="24">
                  <c:v>46</c:v>
                </c:pt>
                <c:pt idx="25">
                  <c:v>30</c:v>
                </c:pt>
                <c:pt idx="26">
                  <c:v>30</c:v>
                </c:pt>
                <c:pt idx="27">
                  <c:v>22</c:v>
                </c:pt>
                <c:pt idx="28">
                  <c:v>49</c:v>
                </c:pt>
                <c:pt idx="29">
                  <c:v>39</c:v>
                </c:pt>
                <c:pt idx="30">
                  <c:v>33</c:v>
                </c:pt>
                <c:pt idx="31">
                  <c:v>37</c:v>
                </c:pt>
                <c:pt idx="32">
                  <c:v>35</c:v>
                </c:pt>
                <c:pt idx="33">
                  <c:v>36</c:v>
                </c:pt>
                <c:pt idx="34">
                  <c:v>53</c:v>
                </c:pt>
                <c:pt idx="35">
                  <c:v>40</c:v>
                </c:pt>
                <c:pt idx="36">
                  <c:v>40</c:v>
                </c:pt>
                <c:pt idx="37">
                  <c:v>31</c:v>
                </c:pt>
                <c:pt idx="38">
                  <c:v>39</c:v>
                </c:pt>
                <c:pt idx="39">
                  <c:v>41</c:v>
                </c:pt>
                <c:pt idx="40">
                  <c:v>38</c:v>
                </c:pt>
                <c:pt idx="41">
                  <c:v>31</c:v>
                </c:pt>
                <c:pt idx="42">
                  <c:v>60</c:v>
                </c:pt>
                <c:pt idx="43">
                  <c:v>51</c:v>
                </c:pt>
                <c:pt idx="44">
                  <c:v>49</c:v>
                </c:pt>
                <c:pt idx="45">
                  <c:v>31</c:v>
                </c:pt>
                <c:pt idx="46">
                  <c:v>34</c:v>
                </c:pt>
                <c:pt idx="47">
                  <c:v>41</c:v>
                </c:pt>
                <c:pt idx="48">
                  <c:v>28</c:v>
                </c:pt>
              </c:numCache>
            </c:numRef>
          </c:val>
        </c:ser>
        <c:dLbls/>
        <c:axId val="57338112"/>
        <c:axId val="57348096"/>
      </c:barChart>
      <c:catAx>
        <c:axId val="57338112"/>
        <c:scaling>
          <c:orientation val="minMax"/>
        </c:scaling>
        <c:axPos val="b"/>
        <c:tickLblPos val="nextTo"/>
        <c:crossAx val="57348096"/>
        <c:crosses val="autoZero"/>
        <c:auto val="1"/>
        <c:lblAlgn val="ctr"/>
        <c:lblOffset val="100"/>
      </c:catAx>
      <c:valAx>
        <c:axId val="57348096"/>
        <c:scaling>
          <c:orientation val="minMax"/>
        </c:scaling>
        <c:axPos val="l"/>
        <c:majorGridlines/>
        <c:numFmt formatCode="General" sourceLinked="1"/>
        <c:tickLblPos val="nextTo"/>
        <c:crossAx val="57338112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Sheet1!$M$1</c:f>
              <c:strCache>
                <c:ptCount val="1"/>
                <c:pt idx="0">
                  <c:v>i</c:v>
                </c:pt>
              </c:strCache>
            </c:strRef>
          </c:tx>
          <c:val>
            <c:numRef>
              <c:f>Sheet1!$M$2:$M$50</c:f>
              <c:numCache>
                <c:formatCode>General</c:formatCode>
                <c:ptCount val="49"/>
                <c:pt idx="0">
                  <c:v>24</c:v>
                </c:pt>
                <c:pt idx="1">
                  <c:v>35</c:v>
                </c:pt>
                <c:pt idx="2">
                  <c:v>31</c:v>
                </c:pt>
                <c:pt idx="3">
                  <c:v>30</c:v>
                </c:pt>
                <c:pt idx="4">
                  <c:v>30</c:v>
                </c:pt>
                <c:pt idx="5">
                  <c:v>27</c:v>
                </c:pt>
                <c:pt idx="6">
                  <c:v>26</c:v>
                </c:pt>
                <c:pt idx="7">
                  <c:v>30</c:v>
                </c:pt>
                <c:pt idx="8">
                  <c:v>42</c:v>
                </c:pt>
                <c:pt idx="9">
                  <c:v>34</c:v>
                </c:pt>
                <c:pt idx="10">
                  <c:v>38</c:v>
                </c:pt>
                <c:pt idx="11">
                  <c:v>23</c:v>
                </c:pt>
                <c:pt idx="12">
                  <c:v>20</c:v>
                </c:pt>
                <c:pt idx="13">
                  <c:v>32</c:v>
                </c:pt>
                <c:pt idx="14">
                  <c:v>22</c:v>
                </c:pt>
                <c:pt idx="15">
                  <c:v>20</c:v>
                </c:pt>
                <c:pt idx="16">
                  <c:v>39</c:v>
                </c:pt>
                <c:pt idx="17">
                  <c:v>20</c:v>
                </c:pt>
                <c:pt idx="18">
                  <c:v>37</c:v>
                </c:pt>
                <c:pt idx="19">
                  <c:v>32</c:v>
                </c:pt>
                <c:pt idx="20">
                  <c:v>40</c:v>
                </c:pt>
                <c:pt idx="21">
                  <c:v>8</c:v>
                </c:pt>
                <c:pt idx="22">
                  <c:v>34</c:v>
                </c:pt>
                <c:pt idx="23">
                  <c:v>43</c:v>
                </c:pt>
                <c:pt idx="24">
                  <c:v>27</c:v>
                </c:pt>
                <c:pt idx="25">
                  <c:v>25</c:v>
                </c:pt>
                <c:pt idx="26">
                  <c:v>57</c:v>
                </c:pt>
                <c:pt idx="27">
                  <c:v>35</c:v>
                </c:pt>
                <c:pt idx="28">
                  <c:v>48</c:v>
                </c:pt>
                <c:pt idx="29">
                  <c:v>66</c:v>
                </c:pt>
                <c:pt idx="30">
                  <c:v>44</c:v>
                </c:pt>
                <c:pt idx="31">
                  <c:v>51</c:v>
                </c:pt>
                <c:pt idx="32">
                  <c:v>47</c:v>
                </c:pt>
                <c:pt idx="33">
                  <c:v>62</c:v>
                </c:pt>
                <c:pt idx="34">
                  <c:v>55</c:v>
                </c:pt>
                <c:pt idx="35">
                  <c:v>27</c:v>
                </c:pt>
                <c:pt idx="36">
                  <c:v>41</c:v>
                </c:pt>
                <c:pt idx="37">
                  <c:v>36</c:v>
                </c:pt>
                <c:pt idx="38">
                  <c:v>48</c:v>
                </c:pt>
                <c:pt idx="39">
                  <c:v>50</c:v>
                </c:pt>
                <c:pt idx="40">
                  <c:v>39</c:v>
                </c:pt>
                <c:pt idx="41">
                  <c:v>40</c:v>
                </c:pt>
                <c:pt idx="42">
                  <c:v>53</c:v>
                </c:pt>
                <c:pt idx="43">
                  <c:v>56</c:v>
                </c:pt>
                <c:pt idx="44">
                  <c:v>48</c:v>
                </c:pt>
                <c:pt idx="45">
                  <c:v>47</c:v>
                </c:pt>
                <c:pt idx="46">
                  <c:v>67</c:v>
                </c:pt>
                <c:pt idx="47">
                  <c:v>45</c:v>
                </c:pt>
                <c:pt idx="48">
                  <c:v>38</c:v>
                </c:pt>
              </c:numCache>
            </c:numRef>
          </c:val>
        </c:ser>
        <c:dLbls/>
        <c:axId val="57372672"/>
        <c:axId val="57374208"/>
      </c:barChart>
      <c:catAx>
        <c:axId val="57372672"/>
        <c:scaling>
          <c:orientation val="minMax"/>
        </c:scaling>
        <c:axPos val="b"/>
        <c:tickLblPos val="nextTo"/>
        <c:crossAx val="57374208"/>
        <c:crosses val="autoZero"/>
        <c:auto val="1"/>
        <c:lblAlgn val="ctr"/>
        <c:lblOffset val="100"/>
      </c:catAx>
      <c:valAx>
        <c:axId val="57374208"/>
        <c:scaling>
          <c:orientation val="minMax"/>
        </c:scaling>
        <c:axPos val="l"/>
        <c:majorGridlines/>
        <c:numFmt formatCode="General" sourceLinked="1"/>
        <c:tickLblPos val="nextTo"/>
        <c:crossAx val="57372672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Sheet1!$N$1</c:f>
              <c:strCache>
                <c:ptCount val="1"/>
                <c:pt idx="0">
                  <c:v>j</c:v>
                </c:pt>
              </c:strCache>
            </c:strRef>
          </c:tx>
          <c:val>
            <c:numRef>
              <c:f>Sheet1!$N$2:$N$50</c:f>
              <c:numCache>
                <c:formatCode>General</c:formatCode>
                <c:ptCount val="49"/>
                <c:pt idx="0">
                  <c:v>70</c:v>
                </c:pt>
                <c:pt idx="1">
                  <c:v>59</c:v>
                </c:pt>
                <c:pt idx="2">
                  <c:v>65</c:v>
                </c:pt>
                <c:pt idx="3">
                  <c:v>47</c:v>
                </c:pt>
                <c:pt idx="4">
                  <c:v>39</c:v>
                </c:pt>
                <c:pt idx="5">
                  <c:v>54</c:v>
                </c:pt>
                <c:pt idx="6">
                  <c:v>44</c:v>
                </c:pt>
                <c:pt idx="7">
                  <c:v>46</c:v>
                </c:pt>
                <c:pt idx="8">
                  <c:v>44</c:v>
                </c:pt>
                <c:pt idx="9">
                  <c:v>44</c:v>
                </c:pt>
                <c:pt idx="10">
                  <c:v>60</c:v>
                </c:pt>
                <c:pt idx="11">
                  <c:v>52</c:v>
                </c:pt>
                <c:pt idx="12">
                  <c:v>32</c:v>
                </c:pt>
                <c:pt idx="13">
                  <c:v>38</c:v>
                </c:pt>
                <c:pt idx="14">
                  <c:v>43</c:v>
                </c:pt>
                <c:pt idx="15">
                  <c:v>44</c:v>
                </c:pt>
                <c:pt idx="16">
                  <c:v>40</c:v>
                </c:pt>
                <c:pt idx="17">
                  <c:v>45</c:v>
                </c:pt>
                <c:pt idx="18">
                  <c:v>43</c:v>
                </c:pt>
                <c:pt idx="19">
                  <c:v>59</c:v>
                </c:pt>
                <c:pt idx="20">
                  <c:v>9</c:v>
                </c:pt>
                <c:pt idx="21">
                  <c:v>3</c:v>
                </c:pt>
                <c:pt idx="22">
                  <c:v>6</c:v>
                </c:pt>
                <c:pt idx="23">
                  <c:v>16</c:v>
                </c:pt>
                <c:pt idx="24">
                  <c:v>4</c:v>
                </c:pt>
                <c:pt idx="25">
                  <c:v>6</c:v>
                </c:pt>
                <c:pt idx="26">
                  <c:v>58</c:v>
                </c:pt>
                <c:pt idx="27">
                  <c:v>57</c:v>
                </c:pt>
                <c:pt idx="28">
                  <c:v>7</c:v>
                </c:pt>
                <c:pt idx="29">
                  <c:v>13</c:v>
                </c:pt>
                <c:pt idx="30">
                  <c:v>13</c:v>
                </c:pt>
                <c:pt idx="31">
                  <c:v>3</c:v>
                </c:pt>
                <c:pt idx="32">
                  <c:v>16</c:v>
                </c:pt>
                <c:pt idx="33">
                  <c:v>17</c:v>
                </c:pt>
                <c:pt idx="34">
                  <c:v>13</c:v>
                </c:pt>
                <c:pt idx="35">
                  <c:v>33</c:v>
                </c:pt>
                <c:pt idx="36">
                  <c:v>31</c:v>
                </c:pt>
                <c:pt idx="37">
                  <c:v>61</c:v>
                </c:pt>
                <c:pt idx="38">
                  <c:v>49</c:v>
                </c:pt>
                <c:pt idx="39">
                  <c:v>49</c:v>
                </c:pt>
                <c:pt idx="40">
                  <c:v>15</c:v>
                </c:pt>
                <c:pt idx="41">
                  <c:v>24</c:v>
                </c:pt>
                <c:pt idx="42">
                  <c:v>18</c:v>
                </c:pt>
                <c:pt idx="43">
                  <c:v>14</c:v>
                </c:pt>
                <c:pt idx="44">
                  <c:v>9</c:v>
                </c:pt>
                <c:pt idx="45">
                  <c:v>14</c:v>
                </c:pt>
                <c:pt idx="46">
                  <c:v>15</c:v>
                </c:pt>
                <c:pt idx="47">
                  <c:v>21</c:v>
                </c:pt>
                <c:pt idx="48">
                  <c:v>58</c:v>
                </c:pt>
              </c:numCache>
            </c:numRef>
          </c:val>
        </c:ser>
        <c:dLbls/>
        <c:axId val="57402880"/>
        <c:axId val="57404416"/>
      </c:barChart>
      <c:catAx>
        <c:axId val="57402880"/>
        <c:scaling>
          <c:orientation val="minMax"/>
        </c:scaling>
        <c:axPos val="b"/>
        <c:tickLblPos val="nextTo"/>
        <c:crossAx val="57404416"/>
        <c:crosses val="autoZero"/>
        <c:auto val="1"/>
        <c:lblAlgn val="ctr"/>
        <c:lblOffset val="100"/>
      </c:catAx>
      <c:valAx>
        <c:axId val="57404416"/>
        <c:scaling>
          <c:orientation val="minMax"/>
        </c:scaling>
        <c:axPos val="l"/>
        <c:majorGridlines/>
        <c:numFmt formatCode="General" sourceLinked="1"/>
        <c:tickLblPos val="nextTo"/>
        <c:crossAx val="57402880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val>
            <c:numRef>
              <c:f>Sheet1!$B$2:$B$226</c:f>
              <c:numCache>
                <c:formatCode>General</c:formatCode>
                <c:ptCount val="225"/>
                <c:pt idx="0">
                  <c:v>212</c:v>
                </c:pt>
                <c:pt idx="1">
                  <c:v>90</c:v>
                </c:pt>
                <c:pt idx="2">
                  <c:v>99</c:v>
                </c:pt>
                <c:pt idx="3">
                  <c:v>61</c:v>
                </c:pt>
                <c:pt idx="4">
                  <c:v>89</c:v>
                </c:pt>
                <c:pt idx="5">
                  <c:v>83</c:v>
                </c:pt>
                <c:pt idx="6">
                  <c:v>64</c:v>
                </c:pt>
                <c:pt idx="7">
                  <c:v>83</c:v>
                </c:pt>
                <c:pt idx="8">
                  <c:v>56</c:v>
                </c:pt>
                <c:pt idx="9">
                  <c:v>45</c:v>
                </c:pt>
                <c:pt idx="10">
                  <c:v>85</c:v>
                </c:pt>
                <c:pt idx="11">
                  <c:v>115</c:v>
                </c:pt>
                <c:pt idx="12">
                  <c:v>62</c:v>
                </c:pt>
                <c:pt idx="13">
                  <c:v>73</c:v>
                </c:pt>
                <c:pt idx="14">
                  <c:v>134</c:v>
                </c:pt>
                <c:pt idx="15">
                  <c:v>119</c:v>
                </c:pt>
                <c:pt idx="16">
                  <c:v>82</c:v>
                </c:pt>
                <c:pt idx="17">
                  <c:v>84</c:v>
                </c:pt>
                <c:pt idx="18">
                  <c:v>92</c:v>
                </c:pt>
                <c:pt idx="19">
                  <c:v>53</c:v>
                </c:pt>
                <c:pt idx="20">
                  <c:v>57</c:v>
                </c:pt>
                <c:pt idx="21">
                  <c:v>48</c:v>
                </c:pt>
                <c:pt idx="22">
                  <c:v>78</c:v>
                </c:pt>
                <c:pt idx="23">
                  <c:v>64</c:v>
                </c:pt>
                <c:pt idx="24">
                  <c:v>77</c:v>
                </c:pt>
                <c:pt idx="25">
                  <c:v>68</c:v>
                </c:pt>
                <c:pt idx="26">
                  <c:v>92</c:v>
                </c:pt>
                <c:pt idx="27">
                  <c:v>71</c:v>
                </c:pt>
                <c:pt idx="28">
                  <c:v>77</c:v>
                </c:pt>
                <c:pt idx="29">
                  <c:v>73</c:v>
                </c:pt>
                <c:pt idx="30">
                  <c:v>75</c:v>
                </c:pt>
                <c:pt idx="31">
                  <c:v>134</c:v>
                </c:pt>
                <c:pt idx="32">
                  <c:v>83</c:v>
                </c:pt>
                <c:pt idx="33">
                  <c:v>71</c:v>
                </c:pt>
                <c:pt idx="34">
                  <c:v>76</c:v>
                </c:pt>
                <c:pt idx="35">
                  <c:v>77</c:v>
                </c:pt>
                <c:pt idx="36">
                  <c:v>85</c:v>
                </c:pt>
                <c:pt idx="37">
                  <c:v>89</c:v>
                </c:pt>
                <c:pt idx="38">
                  <c:v>95</c:v>
                </c:pt>
                <c:pt idx="39">
                  <c:v>56</c:v>
                </c:pt>
                <c:pt idx="40">
                  <c:v>106</c:v>
                </c:pt>
                <c:pt idx="41">
                  <c:v>75</c:v>
                </c:pt>
                <c:pt idx="42">
                  <c:v>102</c:v>
                </c:pt>
                <c:pt idx="43">
                  <c:v>87</c:v>
                </c:pt>
                <c:pt idx="44">
                  <c:v>105</c:v>
                </c:pt>
                <c:pt idx="45">
                  <c:v>80</c:v>
                </c:pt>
                <c:pt idx="46">
                  <c:v>48</c:v>
                </c:pt>
                <c:pt idx="47">
                  <c:v>57</c:v>
                </c:pt>
                <c:pt idx="48">
                  <c:v>17</c:v>
                </c:pt>
                <c:pt idx="49">
                  <c:v>16</c:v>
                </c:pt>
                <c:pt idx="50">
                  <c:v>91</c:v>
                </c:pt>
                <c:pt idx="51">
                  <c:v>58</c:v>
                </c:pt>
                <c:pt idx="52">
                  <c:v>67</c:v>
                </c:pt>
                <c:pt idx="53">
                  <c:v>68</c:v>
                </c:pt>
                <c:pt idx="54">
                  <c:v>65</c:v>
                </c:pt>
                <c:pt idx="55">
                  <c:v>95</c:v>
                </c:pt>
                <c:pt idx="56">
                  <c:v>87</c:v>
                </c:pt>
                <c:pt idx="57">
                  <c:v>63</c:v>
                </c:pt>
                <c:pt idx="58">
                  <c:v>18</c:v>
                </c:pt>
                <c:pt idx="59">
                  <c:v>48</c:v>
                </c:pt>
                <c:pt idx="60">
                  <c:v>77</c:v>
                </c:pt>
                <c:pt idx="61">
                  <c:v>85</c:v>
                </c:pt>
                <c:pt idx="62">
                  <c:v>7</c:v>
                </c:pt>
                <c:pt idx="63">
                  <c:v>13</c:v>
                </c:pt>
                <c:pt idx="64">
                  <c:v>10</c:v>
                </c:pt>
                <c:pt idx="65">
                  <c:v>4</c:v>
                </c:pt>
                <c:pt idx="66">
                  <c:v>92</c:v>
                </c:pt>
                <c:pt idx="67">
                  <c:v>87</c:v>
                </c:pt>
                <c:pt idx="68">
                  <c:v>62</c:v>
                </c:pt>
                <c:pt idx="69">
                  <c:v>68</c:v>
                </c:pt>
                <c:pt idx="70">
                  <c:v>77</c:v>
                </c:pt>
                <c:pt idx="71">
                  <c:v>81</c:v>
                </c:pt>
                <c:pt idx="72">
                  <c:v>41</c:v>
                </c:pt>
                <c:pt idx="73">
                  <c:v>66</c:v>
                </c:pt>
                <c:pt idx="74">
                  <c:v>24</c:v>
                </c:pt>
                <c:pt idx="75">
                  <c:v>24</c:v>
                </c:pt>
                <c:pt idx="76">
                  <c:v>15</c:v>
                </c:pt>
                <c:pt idx="77">
                  <c:v>9</c:v>
                </c:pt>
                <c:pt idx="78">
                  <c:v>22</c:v>
                </c:pt>
                <c:pt idx="79">
                  <c:v>27</c:v>
                </c:pt>
                <c:pt idx="80">
                  <c:v>138</c:v>
                </c:pt>
                <c:pt idx="81">
                  <c:v>113</c:v>
                </c:pt>
                <c:pt idx="82">
                  <c:v>37</c:v>
                </c:pt>
                <c:pt idx="83">
                  <c:v>24</c:v>
                </c:pt>
                <c:pt idx="84">
                  <c:v>75</c:v>
                </c:pt>
                <c:pt idx="85">
                  <c:v>86</c:v>
                </c:pt>
                <c:pt idx="86">
                  <c:v>86</c:v>
                </c:pt>
                <c:pt idx="87">
                  <c:v>87</c:v>
                </c:pt>
                <c:pt idx="88">
                  <c:v>21</c:v>
                </c:pt>
                <c:pt idx="89">
                  <c:v>18</c:v>
                </c:pt>
                <c:pt idx="90">
                  <c:v>79</c:v>
                </c:pt>
                <c:pt idx="91">
                  <c:v>85</c:v>
                </c:pt>
                <c:pt idx="92">
                  <c:v>24</c:v>
                </c:pt>
                <c:pt idx="93">
                  <c:v>1</c:v>
                </c:pt>
                <c:pt idx="94">
                  <c:v>114</c:v>
                </c:pt>
                <c:pt idx="95">
                  <c:v>168</c:v>
                </c:pt>
                <c:pt idx="96">
                  <c:v>32</c:v>
                </c:pt>
                <c:pt idx="97">
                  <c:v>9</c:v>
                </c:pt>
                <c:pt idx="98">
                  <c:v>87</c:v>
                </c:pt>
                <c:pt idx="99">
                  <c:v>79</c:v>
                </c:pt>
                <c:pt idx="100">
                  <c:v>68</c:v>
                </c:pt>
                <c:pt idx="101">
                  <c:v>72</c:v>
                </c:pt>
                <c:pt idx="102">
                  <c:v>56</c:v>
                </c:pt>
                <c:pt idx="103">
                  <c:v>75</c:v>
                </c:pt>
                <c:pt idx="104">
                  <c:v>111</c:v>
                </c:pt>
                <c:pt idx="105">
                  <c:v>90</c:v>
                </c:pt>
                <c:pt idx="106">
                  <c:v>10</c:v>
                </c:pt>
                <c:pt idx="107">
                  <c:v>4</c:v>
                </c:pt>
                <c:pt idx="108">
                  <c:v>99</c:v>
                </c:pt>
                <c:pt idx="109">
                  <c:v>83</c:v>
                </c:pt>
                <c:pt idx="110">
                  <c:v>44</c:v>
                </c:pt>
                <c:pt idx="111">
                  <c:v>194</c:v>
                </c:pt>
                <c:pt idx="112">
                  <c:v>231</c:v>
                </c:pt>
                <c:pt idx="113">
                  <c:v>127</c:v>
                </c:pt>
                <c:pt idx="114">
                  <c:v>3</c:v>
                </c:pt>
                <c:pt idx="115">
                  <c:v>20</c:v>
                </c:pt>
                <c:pt idx="116">
                  <c:v>90</c:v>
                </c:pt>
                <c:pt idx="117">
                  <c:v>44</c:v>
                </c:pt>
                <c:pt idx="118">
                  <c:v>100</c:v>
                </c:pt>
                <c:pt idx="119">
                  <c:v>146</c:v>
                </c:pt>
                <c:pt idx="120">
                  <c:v>53</c:v>
                </c:pt>
                <c:pt idx="121">
                  <c:v>19</c:v>
                </c:pt>
                <c:pt idx="122">
                  <c:v>65</c:v>
                </c:pt>
                <c:pt idx="123">
                  <c:v>57</c:v>
                </c:pt>
                <c:pt idx="124">
                  <c:v>68</c:v>
                </c:pt>
                <c:pt idx="125">
                  <c:v>116</c:v>
                </c:pt>
                <c:pt idx="126">
                  <c:v>80</c:v>
                </c:pt>
                <c:pt idx="127">
                  <c:v>79</c:v>
                </c:pt>
                <c:pt idx="128">
                  <c:v>109</c:v>
                </c:pt>
                <c:pt idx="129">
                  <c:v>97</c:v>
                </c:pt>
                <c:pt idx="130">
                  <c:v>79</c:v>
                </c:pt>
                <c:pt idx="131">
                  <c:v>134</c:v>
                </c:pt>
                <c:pt idx="132">
                  <c:v>92</c:v>
                </c:pt>
                <c:pt idx="133">
                  <c:v>49</c:v>
                </c:pt>
                <c:pt idx="134">
                  <c:v>84</c:v>
                </c:pt>
                <c:pt idx="135">
                  <c:v>48</c:v>
                </c:pt>
                <c:pt idx="136">
                  <c:v>53</c:v>
                </c:pt>
                <c:pt idx="137">
                  <c:v>94</c:v>
                </c:pt>
                <c:pt idx="138">
                  <c:v>119</c:v>
                </c:pt>
                <c:pt idx="139">
                  <c:v>83</c:v>
                </c:pt>
                <c:pt idx="140">
                  <c:v>58</c:v>
                </c:pt>
                <c:pt idx="141">
                  <c:v>73</c:v>
                </c:pt>
                <c:pt idx="142">
                  <c:v>54</c:v>
                </c:pt>
                <c:pt idx="143">
                  <c:v>78</c:v>
                </c:pt>
                <c:pt idx="144">
                  <c:v>1</c:v>
                </c:pt>
                <c:pt idx="145">
                  <c:v>3</c:v>
                </c:pt>
                <c:pt idx="146">
                  <c:v>20</c:v>
                </c:pt>
                <c:pt idx="147">
                  <c:v>8</c:v>
                </c:pt>
                <c:pt idx="148">
                  <c:v>2</c:v>
                </c:pt>
                <c:pt idx="149">
                  <c:v>10</c:v>
                </c:pt>
                <c:pt idx="150">
                  <c:v>7</c:v>
                </c:pt>
                <c:pt idx="151">
                  <c:v>1</c:v>
                </c:pt>
                <c:pt idx="152">
                  <c:v>2</c:v>
                </c:pt>
                <c:pt idx="153">
                  <c:v>2</c:v>
                </c:pt>
                <c:pt idx="154">
                  <c:v>6</c:v>
                </c:pt>
                <c:pt idx="155">
                  <c:v>1</c:v>
                </c:pt>
                <c:pt idx="156">
                  <c:v>4</c:v>
                </c:pt>
                <c:pt idx="157">
                  <c:v>3</c:v>
                </c:pt>
                <c:pt idx="158">
                  <c:v>4</c:v>
                </c:pt>
                <c:pt idx="159">
                  <c:v>9</c:v>
                </c:pt>
                <c:pt idx="160">
                  <c:v>12</c:v>
                </c:pt>
                <c:pt idx="161">
                  <c:v>1</c:v>
                </c:pt>
                <c:pt idx="162">
                  <c:v>4</c:v>
                </c:pt>
                <c:pt idx="163">
                  <c:v>1</c:v>
                </c:pt>
                <c:pt idx="164">
                  <c:v>39</c:v>
                </c:pt>
                <c:pt idx="165">
                  <c:v>22</c:v>
                </c:pt>
                <c:pt idx="166">
                  <c:v>53</c:v>
                </c:pt>
                <c:pt idx="167">
                  <c:v>57</c:v>
                </c:pt>
                <c:pt idx="168">
                  <c:v>58</c:v>
                </c:pt>
                <c:pt idx="169">
                  <c:v>41</c:v>
                </c:pt>
                <c:pt idx="170">
                  <c:v>98</c:v>
                </c:pt>
                <c:pt idx="171">
                  <c:v>89</c:v>
                </c:pt>
                <c:pt idx="172">
                  <c:v>134</c:v>
                </c:pt>
                <c:pt idx="173">
                  <c:v>63</c:v>
                </c:pt>
                <c:pt idx="174">
                  <c:v>116</c:v>
                </c:pt>
                <c:pt idx="175">
                  <c:v>179</c:v>
                </c:pt>
                <c:pt idx="176">
                  <c:v>159</c:v>
                </c:pt>
                <c:pt idx="177">
                  <c:v>141</c:v>
                </c:pt>
                <c:pt idx="178">
                  <c:v>63</c:v>
                </c:pt>
                <c:pt idx="179">
                  <c:v>49</c:v>
                </c:pt>
                <c:pt idx="180">
                  <c:v>69</c:v>
                </c:pt>
                <c:pt idx="181">
                  <c:v>96</c:v>
                </c:pt>
                <c:pt idx="182">
                  <c:v>152</c:v>
                </c:pt>
                <c:pt idx="183">
                  <c:v>88</c:v>
                </c:pt>
                <c:pt idx="184">
                  <c:v>12</c:v>
                </c:pt>
                <c:pt idx="185">
                  <c:v>2</c:v>
                </c:pt>
                <c:pt idx="186">
                  <c:v>11</c:v>
                </c:pt>
                <c:pt idx="187">
                  <c:v>11</c:v>
                </c:pt>
                <c:pt idx="188">
                  <c:v>2</c:v>
                </c:pt>
                <c:pt idx="189">
                  <c:v>29</c:v>
                </c:pt>
                <c:pt idx="190">
                  <c:v>86</c:v>
                </c:pt>
                <c:pt idx="191">
                  <c:v>53</c:v>
                </c:pt>
                <c:pt idx="192">
                  <c:v>164</c:v>
                </c:pt>
                <c:pt idx="193">
                  <c:v>172</c:v>
                </c:pt>
                <c:pt idx="194">
                  <c:v>104</c:v>
                </c:pt>
                <c:pt idx="195">
                  <c:v>84</c:v>
                </c:pt>
                <c:pt idx="196">
                  <c:v>185</c:v>
                </c:pt>
                <c:pt idx="197">
                  <c:v>171</c:v>
                </c:pt>
                <c:pt idx="198">
                  <c:v>93</c:v>
                </c:pt>
                <c:pt idx="199">
                  <c:v>128</c:v>
                </c:pt>
                <c:pt idx="200">
                  <c:v>182</c:v>
                </c:pt>
                <c:pt idx="201">
                  <c:v>83</c:v>
                </c:pt>
                <c:pt idx="202">
                  <c:v>9</c:v>
                </c:pt>
                <c:pt idx="203">
                  <c:v>16</c:v>
                </c:pt>
                <c:pt idx="204">
                  <c:v>94</c:v>
                </c:pt>
                <c:pt idx="205">
                  <c:v>52</c:v>
                </c:pt>
                <c:pt idx="206">
                  <c:v>48</c:v>
                </c:pt>
                <c:pt idx="207">
                  <c:v>112</c:v>
                </c:pt>
                <c:pt idx="208">
                  <c:v>64</c:v>
                </c:pt>
                <c:pt idx="209">
                  <c:v>120</c:v>
                </c:pt>
                <c:pt idx="210">
                  <c:v>73</c:v>
                </c:pt>
                <c:pt idx="211">
                  <c:v>15</c:v>
                </c:pt>
                <c:pt idx="212">
                  <c:v>28</c:v>
                </c:pt>
                <c:pt idx="213">
                  <c:v>5</c:v>
                </c:pt>
                <c:pt idx="214">
                  <c:v>48</c:v>
                </c:pt>
                <c:pt idx="215">
                  <c:v>13</c:v>
                </c:pt>
                <c:pt idx="216">
                  <c:v>9</c:v>
                </c:pt>
                <c:pt idx="217">
                  <c:v>30</c:v>
                </c:pt>
                <c:pt idx="218">
                  <c:v>169</c:v>
                </c:pt>
                <c:pt idx="219">
                  <c:v>35</c:v>
                </c:pt>
                <c:pt idx="220">
                  <c:v>107</c:v>
                </c:pt>
                <c:pt idx="221">
                  <c:v>85</c:v>
                </c:pt>
                <c:pt idx="222">
                  <c:v>111</c:v>
                </c:pt>
                <c:pt idx="223">
                  <c:v>73</c:v>
                </c:pt>
                <c:pt idx="224">
                  <c:v>8</c:v>
                </c:pt>
              </c:numCache>
            </c:numRef>
          </c:val>
        </c:ser>
        <c:dLbls/>
        <c:axId val="44411904"/>
        <c:axId val="44577536"/>
      </c:barChart>
      <c:catAx>
        <c:axId val="44411904"/>
        <c:scaling>
          <c:orientation val="minMax"/>
        </c:scaling>
        <c:axPos val="b"/>
        <c:tickLblPos val="nextTo"/>
        <c:crossAx val="44577536"/>
        <c:crosses val="autoZero"/>
        <c:auto val="1"/>
        <c:lblAlgn val="ctr"/>
        <c:lblOffset val="100"/>
      </c:catAx>
      <c:valAx>
        <c:axId val="44577536"/>
        <c:scaling>
          <c:orientation val="minMax"/>
          <c:max val="600"/>
        </c:scaling>
        <c:axPos val="l"/>
        <c:majorGridlines/>
        <c:numFmt formatCode="General" sourceLinked="1"/>
        <c:tickLblPos val="nextTo"/>
        <c:crossAx val="44411904"/>
        <c:crosses val="autoZero"/>
        <c:crossBetween val="between"/>
      </c:valAx>
    </c:plotArea>
    <c:plotVisOnly val="1"/>
    <c:dispBlanksAs val="gap"/>
  </c:chart>
  <c:externalData r:id="rId1"/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Sheet1!$E$1</c:f>
              <c:strCache>
                <c:ptCount val="1"/>
                <c:pt idx="0">
                  <c:v>a</c:v>
                </c:pt>
              </c:strCache>
            </c:strRef>
          </c:tx>
          <c:val>
            <c:numRef>
              <c:f>Sheet1!$E$2:$E$50</c:f>
              <c:numCache>
                <c:formatCode>General</c:formatCode>
                <c:ptCount val="49"/>
                <c:pt idx="0">
                  <c:v>15</c:v>
                </c:pt>
                <c:pt idx="1">
                  <c:v>13</c:v>
                </c:pt>
                <c:pt idx="2">
                  <c:v>29</c:v>
                </c:pt>
                <c:pt idx="3">
                  <c:v>23</c:v>
                </c:pt>
                <c:pt idx="4">
                  <c:v>13</c:v>
                </c:pt>
                <c:pt idx="5">
                  <c:v>11</c:v>
                </c:pt>
                <c:pt idx="6">
                  <c:v>16</c:v>
                </c:pt>
                <c:pt idx="7">
                  <c:v>15</c:v>
                </c:pt>
                <c:pt idx="8">
                  <c:v>28</c:v>
                </c:pt>
                <c:pt idx="9">
                  <c:v>20</c:v>
                </c:pt>
                <c:pt idx="10">
                  <c:v>22</c:v>
                </c:pt>
                <c:pt idx="11">
                  <c:v>23</c:v>
                </c:pt>
                <c:pt idx="12">
                  <c:v>8</c:v>
                </c:pt>
                <c:pt idx="13">
                  <c:v>8</c:v>
                </c:pt>
                <c:pt idx="14">
                  <c:v>11</c:v>
                </c:pt>
                <c:pt idx="15">
                  <c:v>14</c:v>
                </c:pt>
                <c:pt idx="16">
                  <c:v>14</c:v>
                </c:pt>
                <c:pt idx="17">
                  <c:v>6</c:v>
                </c:pt>
                <c:pt idx="18">
                  <c:v>18</c:v>
                </c:pt>
                <c:pt idx="19">
                  <c:v>8</c:v>
                </c:pt>
                <c:pt idx="20">
                  <c:v>32</c:v>
                </c:pt>
                <c:pt idx="21">
                  <c:v>19</c:v>
                </c:pt>
                <c:pt idx="22">
                  <c:v>16</c:v>
                </c:pt>
                <c:pt idx="23">
                  <c:v>49</c:v>
                </c:pt>
                <c:pt idx="24">
                  <c:v>46</c:v>
                </c:pt>
                <c:pt idx="25">
                  <c:v>29</c:v>
                </c:pt>
                <c:pt idx="26">
                  <c:v>25</c:v>
                </c:pt>
                <c:pt idx="27">
                  <c:v>26</c:v>
                </c:pt>
                <c:pt idx="28">
                  <c:v>48</c:v>
                </c:pt>
                <c:pt idx="29">
                  <c:v>38</c:v>
                </c:pt>
                <c:pt idx="30">
                  <c:v>35</c:v>
                </c:pt>
                <c:pt idx="31">
                  <c:v>43</c:v>
                </c:pt>
                <c:pt idx="32">
                  <c:v>40</c:v>
                </c:pt>
                <c:pt idx="33">
                  <c:v>44</c:v>
                </c:pt>
                <c:pt idx="34">
                  <c:v>46</c:v>
                </c:pt>
                <c:pt idx="35">
                  <c:v>37</c:v>
                </c:pt>
                <c:pt idx="36">
                  <c:v>37</c:v>
                </c:pt>
                <c:pt idx="37">
                  <c:v>36</c:v>
                </c:pt>
                <c:pt idx="38">
                  <c:v>51</c:v>
                </c:pt>
                <c:pt idx="39">
                  <c:v>40</c:v>
                </c:pt>
                <c:pt idx="40">
                  <c:v>35</c:v>
                </c:pt>
                <c:pt idx="41">
                  <c:v>44</c:v>
                </c:pt>
                <c:pt idx="42">
                  <c:v>43</c:v>
                </c:pt>
                <c:pt idx="43">
                  <c:v>51</c:v>
                </c:pt>
                <c:pt idx="44">
                  <c:v>53</c:v>
                </c:pt>
                <c:pt idx="45">
                  <c:v>32</c:v>
                </c:pt>
                <c:pt idx="46">
                  <c:v>40</c:v>
                </c:pt>
                <c:pt idx="47">
                  <c:v>31</c:v>
                </c:pt>
                <c:pt idx="48">
                  <c:v>40</c:v>
                </c:pt>
              </c:numCache>
            </c:numRef>
          </c:val>
        </c:ser>
        <c:dLbls/>
        <c:axId val="57522816"/>
        <c:axId val="57536896"/>
      </c:barChart>
      <c:catAx>
        <c:axId val="57522816"/>
        <c:scaling>
          <c:orientation val="minMax"/>
        </c:scaling>
        <c:axPos val="b"/>
        <c:tickLblPos val="nextTo"/>
        <c:crossAx val="57536896"/>
        <c:crosses val="autoZero"/>
        <c:auto val="1"/>
        <c:lblAlgn val="ctr"/>
        <c:lblOffset val="100"/>
      </c:catAx>
      <c:valAx>
        <c:axId val="57536896"/>
        <c:scaling>
          <c:orientation val="minMax"/>
        </c:scaling>
        <c:axPos val="l"/>
        <c:majorGridlines/>
        <c:numFmt formatCode="General" sourceLinked="1"/>
        <c:tickLblPos val="nextTo"/>
        <c:crossAx val="57522816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Sheet1!$F$1</c:f>
              <c:strCache>
                <c:ptCount val="1"/>
                <c:pt idx="0">
                  <c:v>b</c:v>
                </c:pt>
              </c:strCache>
            </c:strRef>
          </c:tx>
          <c:val>
            <c:numRef>
              <c:f>Sheet1!$F$2:$F$50</c:f>
              <c:numCache>
                <c:formatCode>General</c:formatCode>
                <c:ptCount val="49"/>
                <c:pt idx="0">
                  <c:v>64</c:v>
                </c:pt>
                <c:pt idx="1">
                  <c:v>59</c:v>
                </c:pt>
                <c:pt idx="2">
                  <c:v>81</c:v>
                </c:pt>
                <c:pt idx="3">
                  <c:v>47</c:v>
                </c:pt>
                <c:pt idx="4">
                  <c:v>44</c:v>
                </c:pt>
                <c:pt idx="5">
                  <c:v>55</c:v>
                </c:pt>
                <c:pt idx="6">
                  <c:v>48</c:v>
                </c:pt>
                <c:pt idx="7">
                  <c:v>45</c:v>
                </c:pt>
                <c:pt idx="8">
                  <c:v>50</c:v>
                </c:pt>
                <c:pt idx="9">
                  <c:v>50</c:v>
                </c:pt>
                <c:pt idx="10">
                  <c:v>64</c:v>
                </c:pt>
                <c:pt idx="11">
                  <c:v>56</c:v>
                </c:pt>
                <c:pt idx="12">
                  <c:v>28</c:v>
                </c:pt>
                <c:pt idx="13">
                  <c:v>34</c:v>
                </c:pt>
                <c:pt idx="14">
                  <c:v>46</c:v>
                </c:pt>
                <c:pt idx="15">
                  <c:v>38</c:v>
                </c:pt>
                <c:pt idx="16">
                  <c:v>43</c:v>
                </c:pt>
                <c:pt idx="17">
                  <c:v>42</c:v>
                </c:pt>
                <c:pt idx="18">
                  <c:v>47</c:v>
                </c:pt>
                <c:pt idx="19">
                  <c:v>53</c:v>
                </c:pt>
                <c:pt idx="20">
                  <c:v>31</c:v>
                </c:pt>
                <c:pt idx="21">
                  <c:v>16</c:v>
                </c:pt>
                <c:pt idx="22">
                  <c:v>18</c:v>
                </c:pt>
                <c:pt idx="23">
                  <c:v>50</c:v>
                </c:pt>
                <c:pt idx="24">
                  <c:v>24</c:v>
                </c:pt>
                <c:pt idx="25">
                  <c:v>24</c:v>
                </c:pt>
                <c:pt idx="26">
                  <c:v>67</c:v>
                </c:pt>
                <c:pt idx="27">
                  <c:v>65</c:v>
                </c:pt>
                <c:pt idx="28">
                  <c:v>32</c:v>
                </c:pt>
                <c:pt idx="29">
                  <c:v>38</c:v>
                </c:pt>
                <c:pt idx="30">
                  <c:v>34</c:v>
                </c:pt>
                <c:pt idx="31">
                  <c:v>28</c:v>
                </c:pt>
                <c:pt idx="32">
                  <c:v>48</c:v>
                </c:pt>
                <c:pt idx="33">
                  <c:v>43</c:v>
                </c:pt>
                <c:pt idx="34">
                  <c:v>34</c:v>
                </c:pt>
                <c:pt idx="35">
                  <c:v>53</c:v>
                </c:pt>
                <c:pt idx="36">
                  <c:v>51</c:v>
                </c:pt>
                <c:pt idx="37">
                  <c:v>83</c:v>
                </c:pt>
                <c:pt idx="38">
                  <c:v>83</c:v>
                </c:pt>
                <c:pt idx="39">
                  <c:v>63</c:v>
                </c:pt>
                <c:pt idx="40">
                  <c:v>40</c:v>
                </c:pt>
                <c:pt idx="41">
                  <c:v>43</c:v>
                </c:pt>
                <c:pt idx="42">
                  <c:v>37</c:v>
                </c:pt>
                <c:pt idx="43">
                  <c:v>39</c:v>
                </c:pt>
                <c:pt idx="44">
                  <c:v>38</c:v>
                </c:pt>
                <c:pt idx="45">
                  <c:v>37</c:v>
                </c:pt>
                <c:pt idx="46">
                  <c:v>39</c:v>
                </c:pt>
                <c:pt idx="47">
                  <c:v>36</c:v>
                </c:pt>
                <c:pt idx="48">
                  <c:v>79</c:v>
                </c:pt>
              </c:numCache>
            </c:numRef>
          </c:val>
        </c:ser>
        <c:dLbls/>
        <c:axId val="57569664"/>
        <c:axId val="57571200"/>
      </c:barChart>
      <c:catAx>
        <c:axId val="57569664"/>
        <c:scaling>
          <c:orientation val="minMax"/>
        </c:scaling>
        <c:axPos val="b"/>
        <c:tickLblPos val="nextTo"/>
        <c:crossAx val="57571200"/>
        <c:crosses val="autoZero"/>
        <c:auto val="1"/>
        <c:lblAlgn val="ctr"/>
        <c:lblOffset val="100"/>
      </c:catAx>
      <c:valAx>
        <c:axId val="57571200"/>
        <c:scaling>
          <c:orientation val="minMax"/>
        </c:scaling>
        <c:axPos val="l"/>
        <c:majorGridlines/>
        <c:numFmt formatCode="General" sourceLinked="1"/>
        <c:tickLblPos val="nextTo"/>
        <c:crossAx val="57569664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Sheet1!$G$1</c:f>
              <c:strCache>
                <c:ptCount val="1"/>
                <c:pt idx="0">
                  <c:v>c</c:v>
                </c:pt>
              </c:strCache>
            </c:strRef>
          </c:tx>
          <c:val>
            <c:numRef>
              <c:f>Sheet1!$G$2:$G$50</c:f>
              <c:numCache>
                <c:formatCode>General</c:formatCode>
                <c:ptCount val="49"/>
                <c:pt idx="0">
                  <c:v>137</c:v>
                </c:pt>
                <c:pt idx="1">
                  <c:v>105</c:v>
                </c:pt>
                <c:pt idx="2">
                  <c:v>191</c:v>
                </c:pt>
                <c:pt idx="3">
                  <c:v>129</c:v>
                </c:pt>
                <c:pt idx="4">
                  <c:v>110</c:v>
                </c:pt>
                <c:pt idx="5">
                  <c:v>119</c:v>
                </c:pt>
                <c:pt idx="6">
                  <c:v>74</c:v>
                </c:pt>
                <c:pt idx="7">
                  <c:v>64</c:v>
                </c:pt>
                <c:pt idx="8">
                  <c:v>59</c:v>
                </c:pt>
                <c:pt idx="9">
                  <c:v>92</c:v>
                </c:pt>
                <c:pt idx="10">
                  <c:v>115</c:v>
                </c:pt>
                <c:pt idx="11">
                  <c:v>95</c:v>
                </c:pt>
                <c:pt idx="12">
                  <c:v>66</c:v>
                </c:pt>
                <c:pt idx="13">
                  <c:v>55</c:v>
                </c:pt>
                <c:pt idx="14">
                  <c:v>91</c:v>
                </c:pt>
                <c:pt idx="15">
                  <c:v>102</c:v>
                </c:pt>
                <c:pt idx="16">
                  <c:v>103</c:v>
                </c:pt>
                <c:pt idx="17">
                  <c:v>87</c:v>
                </c:pt>
                <c:pt idx="18">
                  <c:v>96</c:v>
                </c:pt>
                <c:pt idx="19">
                  <c:v>114</c:v>
                </c:pt>
                <c:pt idx="20">
                  <c:v>15</c:v>
                </c:pt>
                <c:pt idx="21">
                  <c:v>4</c:v>
                </c:pt>
                <c:pt idx="22">
                  <c:v>11</c:v>
                </c:pt>
                <c:pt idx="23">
                  <c:v>37</c:v>
                </c:pt>
                <c:pt idx="24">
                  <c:v>6</c:v>
                </c:pt>
                <c:pt idx="25">
                  <c:v>15</c:v>
                </c:pt>
                <c:pt idx="26">
                  <c:v>131</c:v>
                </c:pt>
                <c:pt idx="27">
                  <c:v>109</c:v>
                </c:pt>
                <c:pt idx="28">
                  <c:v>16</c:v>
                </c:pt>
                <c:pt idx="29">
                  <c:v>29</c:v>
                </c:pt>
                <c:pt idx="30">
                  <c:v>23</c:v>
                </c:pt>
                <c:pt idx="31">
                  <c:v>2</c:v>
                </c:pt>
                <c:pt idx="32">
                  <c:v>32</c:v>
                </c:pt>
                <c:pt idx="33">
                  <c:v>29</c:v>
                </c:pt>
                <c:pt idx="34">
                  <c:v>20</c:v>
                </c:pt>
                <c:pt idx="35">
                  <c:v>75</c:v>
                </c:pt>
                <c:pt idx="36">
                  <c:v>101</c:v>
                </c:pt>
                <c:pt idx="37">
                  <c:v>154</c:v>
                </c:pt>
                <c:pt idx="38">
                  <c:v>114</c:v>
                </c:pt>
                <c:pt idx="39">
                  <c:v>79</c:v>
                </c:pt>
                <c:pt idx="40">
                  <c:v>48</c:v>
                </c:pt>
                <c:pt idx="41">
                  <c:v>46</c:v>
                </c:pt>
                <c:pt idx="42">
                  <c:v>25</c:v>
                </c:pt>
                <c:pt idx="43">
                  <c:v>21</c:v>
                </c:pt>
                <c:pt idx="44">
                  <c:v>20</c:v>
                </c:pt>
                <c:pt idx="45">
                  <c:v>15</c:v>
                </c:pt>
                <c:pt idx="46">
                  <c:v>25</c:v>
                </c:pt>
                <c:pt idx="47">
                  <c:v>41</c:v>
                </c:pt>
                <c:pt idx="48">
                  <c:v>117</c:v>
                </c:pt>
              </c:numCache>
            </c:numRef>
          </c:val>
        </c:ser>
        <c:dLbls/>
        <c:axId val="57587584"/>
        <c:axId val="57589120"/>
      </c:barChart>
      <c:catAx>
        <c:axId val="57587584"/>
        <c:scaling>
          <c:orientation val="minMax"/>
        </c:scaling>
        <c:axPos val="b"/>
        <c:tickLblPos val="nextTo"/>
        <c:crossAx val="57589120"/>
        <c:crosses val="autoZero"/>
        <c:auto val="1"/>
        <c:lblAlgn val="ctr"/>
        <c:lblOffset val="100"/>
      </c:catAx>
      <c:valAx>
        <c:axId val="57589120"/>
        <c:scaling>
          <c:orientation val="minMax"/>
          <c:max val="200"/>
        </c:scaling>
        <c:axPos val="l"/>
        <c:majorGridlines/>
        <c:numFmt formatCode="General" sourceLinked="1"/>
        <c:tickLblPos val="nextTo"/>
        <c:crossAx val="57587584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Sheet1!$H$1</c:f>
              <c:strCache>
                <c:ptCount val="1"/>
                <c:pt idx="0">
                  <c:v>d</c:v>
                </c:pt>
              </c:strCache>
            </c:strRef>
          </c:tx>
          <c:val>
            <c:numRef>
              <c:f>Sheet1!$H$2:$H$50</c:f>
              <c:numCache>
                <c:formatCode>General</c:formatCode>
                <c:ptCount val="49"/>
                <c:pt idx="0">
                  <c:v>29</c:v>
                </c:pt>
                <c:pt idx="1">
                  <c:v>38</c:v>
                </c:pt>
                <c:pt idx="2">
                  <c:v>33</c:v>
                </c:pt>
                <c:pt idx="3">
                  <c:v>32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30</c:v>
                </c:pt>
                <c:pt idx="8">
                  <c:v>47</c:v>
                </c:pt>
                <c:pt idx="9">
                  <c:v>36</c:v>
                </c:pt>
                <c:pt idx="10">
                  <c:v>40</c:v>
                </c:pt>
                <c:pt idx="11">
                  <c:v>28</c:v>
                </c:pt>
                <c:pt idx="12">
                  <c:v>22</c:v>
                </c:pt>
                <c:pt idx="13">
                  <c:v>37</c:v>
                </c:pt>
                <c:pt idx="14">
                  <c:v>24</c:v>
                </c:pt>
                <c:pt idx="15">
                  <c:v>21</c:v>
                </c:pt>
                <c:pt idx="16">
                  <c:v>42</c:v>
                </c:pt>
                <c:pt idx="17">
                  <c:v>21</c:v>
                </c:pt>
                <c:pt idx="18">
                  <c:v>40</c:v>
                </c:pt>
                <c:pt idx="19">
                  <c:v>32</c:v>
                </c:pt>
                <c:pt idx="20">
                  <c:v>45</c:v>
                </c:pt>
                <c:pt idx="21">
                  <c:v>11</c:v>
                </c:pt>
                <c:pt idx="22">
                  <c:v>37</c:v>
                </c:pt>
                <c:pt idx="23">
                  <c:v>48</c:v>
                </c:pt>
                <c:pt idx="24">
                  <c:v>32</c:v>
                </c:pt>
                <c:pt idx="25">
                  <c:v>29</c:v>
                </c:pt>
                <c:pt idx="26">
                  <c:v>61</c:v>
                </c:pt>
                <c:pt idx="27">
                  <c:v>38</c:v>
                </c:pt>
                <c:pt idx="28">
                  <c:v>52</c:v>
                </c:pt>
                <c:pt idx="29">
                  <c:v>70</c:v>
                </c:pt>
                <c:pt idx="30">
                  <c:v>48</c:v>
                </c:pt>
                <c:pt idx="31">
                  <c:v>53</c:v>
                </c:pt>
                <c:pt idx="32">
                  <c:v>52</c:v>
                </c:pt>
                <c:pt idx="33">
                  <c:v>67</c:v>
                </c:pt>
                <c:pt idx="34">
                  <c:v>66</c:v>
                </c:pt>
                <c:pt idx="35">
                  <c:v>33</c:v>
                </c:pt>
                <c:pt idx="36">
                  <c:v>51</c:v>
                </c:pt>
                <c:pt idx="37">
                  <c:v>39</c:v>
                </c:pt>
                <c:pt idx="38">
                  <c:v>55</c:v>
                </c:pt>
                <c:pt idx="39">
                  <c:v>53</c:v>
                </c:pt>
                <c:pt idx="40">
                  <c:v>42</c:v>
                </c:pt>
                <c:pt idx="41">
                  <c:v>41</c:v>
                </c:pt>
                <c:pt idx="42">
                  <c:v>61</c:v>
                </c:pt>
                <c:pt idx="43">
                  <c:v>66</c:v>
                </c:pt>
                <c:pt idx="44">
                  <c:v>53</c:v>
                </c:pt>
                <c:pt idx="45">
                  <c:v>52</c:v>
                </c:pt>
                <c:pt idx="46">
                  <c:v>70</c:v>
                </c:pt>
                <c:pt idx="47">
                  <c:v>50</c:v>
                </c:pt>
                <c:pt idx="48">
                  <c:v>47</c:v>
                </c:pt>
              </c:numCache>
            </c:numRef>
          </c:val>
        </c:ser>
        <c:dLbls/>
        <c:axId val="57625984"/>
        <c:axId val="57631872"/>
      </c:barChart>
      <c:catAx>
        <c:axId val="57625984"/>
        <c:scaling>
          <c:orientation val="minMax"/>
        </c:scaling>
        <c:axPos val="b"/>
        <c:tickLblPos val="nextTo"/>
        <c:crossAx val="57631872"/>
        <c:crosses val="autoZero"/>
        <c:auto val="1"/>
        <c:lblAlgn val="ctr"/>
        <c:lblOffset val="100"/>
      </c:catAx>
      <c:valAx>
        <c:axId val="57631872"/>
        <c:scaling>
          <c:orientation val="minMax"/>
        </c:scaling>
        <c:axPos val="l"/>
        <c:majorGridlines/>
        <c:numFmt formatCode="General" sourceLinked="1"/>
        <c:tickLblPos val="nextTo"/>
        <c:crossAx val="57625984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Sheet1!$I$1</c:f>
              <c:strCache>
                <c:ptCount val="1"/>
                <c:pt idx="0">
                  <c:v>e</c:v>
                </c:pt>
              </c:strCache>
            </c:strRef>
          </c:tx>
          <c:val>
            <c:numRef>
              <c:f>Sheet1!$I$2:$I$50</c:f>
              <c:numCache>
                <c:formatCode>General</c:formatCode>
                <c:ptCount val="49"/>
                <c:pt idx="0">
                  <c:v>20</c:v>
                </c:pt>
                <c:pt idx="1">
                  <c:v>18</c:v>
                </c:pt>
                <c:pt idx="2">
                  <c:v>50</c:v>
                </c:pt>
                <c:pt idx="3">
                  <c:v>43</c:v>
                </c:pt>
                <c:pt idx="4">
                  <c:v>20</c:v>
                </c:pt>
                <c:pt idx="5">
                  <c:v>14</c:v>
                </c:pt>
                <c:pt idx="6">
                  <c:v>23</c:v>
                </c:pt>
                <c:pt idx="7">
                  <c:v>39</c:v>
                </c:pt>
                <c:pt idx="8">
                  <c:v>50</c:v>
                </c:pt>
                <c:pt idx="9">
                  <c:v>35</c:v>
                </c:pt>
                <c:pt idx="10">
                  <c:v>42</c:v>
                </c:pt>
                <c:pt idx="11">
                  <c:v>51</c:v>
                </c:pt>
                <c:pt idx="12">
                  <c:v>20</c:v>
                </c:pt>
                <c:pt idx="13">
                  <c:v>19</c:v>
                </c:pt>
                <c:pt idx="14">
                  <c:v>18</c:v>
                </c:pt>
                <c:pt idx="15">
                  <c:v>26</c:v>
                </c:pt>
                <c:pt idx="16">
                  <c:v>20</c:v>
                </c:pt>
                <c:pt idx="17">
                  <c:v>15</c:v>
                </c:pt>
                <c:pt idx="18">
                  <c:v>32</c:v>
                </c:pt>
                <c:pt idx="19">
                  <c:v>12</c:v>
                </c:pt>
                <c:pt idx="20">
                  <c:v>61</c:v>
                </c:pt>
                <c:pt idx="21">
                  <c:v>46</c:v>
                </c:pt>
                <c:pt idx="22">
                  <c:v>39</c:v>
                </c:pt>
                <c:pt idx="23">
                  <c:v>121</c:v>
                </c:pt>
                <c:pt idx="24">
                  <c:v>108</c:v>
                </c:pt>
                <c:pt idx="25">
                  <c:v>61</c:v>
                </c:pt>
                <c:pt idx="26">
                  <c:v>37</c:v>
                </c:pt>
                <c:pt idx="27">
                  <c:v>54</c:v>
                </c:pt>
                <c:pt idx="28">
                  <c:v>93</c:v>
                </c:pt>
                <c:pt idx="29">
                  <c:v>90</c:v>
                </c:pt>
                <c:pt idx="30">
                  <c:v>75</c:v>
                </c:pt>
                <c:pt idx="31">
                  <c:v>98</c:v>
                </c:pt>
                <c:pt idx="32">
                  <c:v>79</c:v>
                </c:pt>
                <c:pt idx="33">
                  <c:v>76</c:v>
                </c:pt>
                <c:pt idx="34">
                  <c:v>99</c:v>
                </c:pt>
                <c:pt idx="35">
                  <c:v>78</c:v>
                </c:pt>
                <c:pt idx="36">
                  <c:v>62</c:v>
                </c:pt>
                <c:pt idx="37">
                  <c:v>68</c:v>
                </c:pt>
                <c:pt idx="38">
                  <c:v>99</c:v>
                </c:pt>
                <c:pt idx="39">
                  <c:v>109</c:v>
                </c:pt>
                <c:pt idx="40">
                  <c:v>68</c:v>
                </c:pt>
                <c:pt idx="41">
                  <c:v>84</c:v>
                </c:pt>
                <c:pt idx="42">
                  <c:v>104</c:v>
                </c:pt>
                <c:pt idx="43">
                  <c:v>87</c:v>
                </c:pt>
                <c:pt idx="44">
                  <c:v>85</c:v>
                </c:pt>
                <c:pt idx="45">
                  <c:v>71</c:v>
                </c:pt>
                <c:pt idx="46">
                  <c:v>86</c:v>
                </c:pt>
                <c:pt idx="47">
                  <c:v>56</c:v>
                </c:pt>
                <c:pt idx="48">
                  <c:v>77</c:v>
                </c:pt>
              </c:numCache>
            </c:numRef>
          </c:val>
        </c:ser>
        <c:dLbls/>
        <c:axId val="57660544"/>
        <c:axId val="57662080"/>
      </c:barChart>
      <c:catAx>
        <c:axId val="57660544"/>
        <c:scaling>
          <c:orientation val="minMax"/>
        </c:scaling>
        <c:axPos val="b"/>
        <c:tickLblPos val="nextTo"/>
        <c:crossAx val="57662080"/>
        <c:crosses val="autoZero"/>
        <c:auto val="1"/>
        <c:lblAlgn val="ctr"/>
        <c:lblOffset val="100"/>
      </c:catAx>
      <c:valAx>
        <c:axId val="57662080"/>
        <c:scaling>
          <c:orientation val="minMax"/>
          <c:max val="100"/>
        </c:scaling>
        <c:axPos val="l"/>
        <c:majorGridlines/>
        <c:numFmt formatCode="General" sourceLinked="1"/>
        <c:tickLblPos val="nextTo"/>
        <c:crossAx val="57660544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Sheet1!$J$1</c:f>
              <c:strCache>
                <c:ptCount val="1"/>
                <c:pt idx="0">
                  <c:v>f</c:v>
                </c:pt>
              </c:strCache>
            </c:strRef>
          </c:tx>
          <c:val>
            <c:numRef>
              <c:f>Sheet1!$J$2:$J$50</c:f>
              <c:numCache>
                <c:formatCode>General</c:formatCode>
                <c:ptCount val="49"/>
                <c:pt idx="0">
                  <c:v>22</c:v>
                </c:pt>
                <c:pt idx="1">
                  <c:v>11</c:v>
                </c:pt>
                <c:pt idx="2">
                  <c:v>26</c:v>
                </c:pt>
                <c:pt idx="3">
                  <c:v>17</c:v>
                </c:pt>
                <c:pt idx="4">
                  <c:v>14</c:v>
                </c:pt>
                <c:pt idx="5">
                  <c:v>9</c:v>
                </c:pt>
                <c:pt idx="6">
                  <c:v>12</c:v>
                </c:pt>
                <c:pt idx="7">
                  <c:v>8</c:v>
                </c:pt>
                <c:pt idx="8">
                  <c:v>24</c:v>
                </c:pt>
                <c:pt idx="9">
                  <c:v>15</c:v>
                </c:pt>
                <c:pt idx="10">
                  <c:v>21</c:v>
                </c:pt>
                <c:pt idx="11">
                  <c:v>18</c:v>
                </c:pt>
                <c:pt idx="12">
                  <c:v>4</c:v>
                </c:pt>
                <c:pt idx="13">
                  <c:v>12</c:v>
                </c:pt>
                <c:pt idx="14">
                  <c:v>12</c:v>
                </c:pt>
                <c:pt idx="15">
                  <c:v>17</c:v>
                </c:pt>
                <c:pt idx="16">
                  <c:v>14</c:v>
                </c:pt>
                <c:pt idx="17">
                  <c:v>9</c:v>
                </c:pt>
                <c:pt idx="18">
                  <c:v>17</c:v>
                </c:pt>
                <c:pt idx="19">
                  <c:v>10</c:v>
                </c:pt>
                <c:pt idx="20">
                  <c:v>35</c:v>
                </c:pt>
                <c:pt idx="21">
                  <c:v>17</c:v>
                </c:pt>
                <c:pt idx="22">
                  <c:v>10</c:v>
                </c:pt>
                <c:pt idx="23">
                  <c:v>39</c:v>
                </c:pt>
                <c:pt idx="24">
                  <c:v>47</c:v>
                </c:pt>
                <c:pt idx="25">
                  <c:v>32</c:v>
                </c:pt>
                <c:pt idx="26">
                  <c:v>31</c:v>
                </c:pt>
                <c:pt idx="27">
                  <c:v>23</c:v>
                </c:pt>
                <c:pt idx="28">
                  <c:v>51</c:v>
                </c:pt>
                <c:pt idx="29">
                  <c:v>40</c:v>
                </c:pt>
                <c:pt idx="30">
                  <c:v>34</c:v>
                </c:pt>
                <c:pt idx="31">
                  <c:v>38</c:v>
                </c:pt>
                <c:pt idx="32">
                  <c:v>37</c:v>
                </c:pt>
                <c:pt idx="33">
                  <c:v>39</c:v>
                </c:pt>
                <c:pt idx="34">
                  <c:v>54</c:v>
                </c:pt>
                <c:pt idx="35">
                  <c:v>41</c:v>
                </c:pt>
                <c:pt idx="36">
                  <c:v>41</c:v>
                </c:pt>
                <c:pt idx="37">
                  <c:v>32</c:v>
                </c:pt>
                <c:pt idx="38">
                  <c:v>40</c:v>
                </c:pt>
                <c:pt idx="39">
                  <c:v>42</c:v>
                </c:pt>
                <c:pt idx="40">
                  <c:v>39</c:v>
                </c:pt>
                <c:pt idx="41">
                  <c:v>32</c:v>
                </c:pt>
                <c:pt idx="42">
                  <c:v>61</c:v>
                </c:pt>
                <c:pt idx="43">
                  <c:v>52</c:v>
                </c:pt>
                <c:pt idx="44">
                  <c:v>50</c:v>
                </c:pt>
                <c:pt idx="45">
                  <c:v>33</c:v>
                </c:pt>
                <c:pt idx="46">
                  <c:v>35</c:v>
                </c:pt>
                <c:pt idx="47">
                  <c:v>42</c:v>
                </c:pt>
                <c:pt idx="48">
                  <c:v>29</c:v>
                </c:pt>
              </c:numCache>
            </c:numRef>
          </c:val>
        </c:ser>
        <c:dLbls/>
        <c:axId val="57678464"/>
        <c:axId val="57692544"/>
      </c:barChart>
      <c:catAx>
        <c:axId val="57678464"/>
        <c:scaling>
          <c:orientation val="minMax"/>
        </c:scaling>
        <c:axPos val="b"/>
        <c:tickLblPos val="nextTo"/>
        <c:crossAx val="57692544"/>
        <c:crosses val="autoZero"/>
        <c:auto val="1"/>
        <c:lblAlgn val="ctr"/>
        <c:lblOffset val="100"/>
      </c:catAx>
      <c:valAx>
        <c:axId val="57692544"/>
        <c:scaling>
          <c:orientation val="minMax"/>
        </c:scaling>
        <c:axPos val="l"/>
        <c:majorGridlines/>
        <c:numFmt formatCode="General" sourceLinked="1"/>
        <c:tickLblPos val="nextTo"/>
        <c:crossAx val="57678464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Sheet1!$K$1</c:f>
              <c:strCache>
                <c:ptCount val="1"/>
                <c:pt idx="0">
                  <c:v>g</c:v>
                </c:pt>
              </c:strCache>
            </c:strRef>
          </c:tx>
          <c:val>
            <c:numRef>
              <c:f>Sheet1!$K$2:$K$50</c:f>
              <c:numCache>
                <c:formatCode>General</c:formatCode>
                <c:ptCount val="49"/>
                <c:pt idx="0">
                  <c:v>20</c:v>
                </c:pt>
                <c:pt idx="1">
                  <c:v>10</c:v>
                </c:pt>
                <c:pt idx="2">
                  <c:v>25</c:v>
                </c:pt>
                <c:pt idx="3">
                  <c:v>16</c:v>
                </c:pt>
                <c:pt idx="4">
                  <c:v>13</c:v>
                </c:pt>
                <c:pt idx="5">
                  <c:v>9</c:v>
                </c:pt>
                <c:pt idx="6">
                  <c:v>11</c:v>
                </c:pt>
                <c:pt idx="7">
                  <c:v>8</c:v>
                </c:pt>
                <c:pt idx="8">
                  <c:v>23</c:v>
                </c:pt>
                <c:pt idx="9">
                  <c:v>15</c:v>
                </c:pt>
                <c:pt idx="10">
                  <c:v>20</c:v>
                </c:pt>
                <c:pt idx="11">
                  <c:v>15</c:v>
                </c:pt>
                <c:pt idx="12">
                  <c:v>4</c:v>
                </c:pt>
                <c:pt idx="13">
                  <c:v>12</c:v>
                </c:pt>
                <c:pt idx="14">
                  <c:v>12</c:v>
                </c:pt>
                <c:pt idx="15">
                  <c:v>15</c:v>
                </c:pt>
                <c:pt idx="16">
                  <c:v>13</c:v>
                </c:pt>
                <c:pt idx="17">
                  <c:v>9</c:v>
                </c:pt>
                <c:pt idx="18">
                  <c:v>16</c:v>
                </c:pt>
                <c:pt idx="19">
                  <c:v>8</c:v>
                </c:pt>
                <c:pt idx="20">
                  <c:v>31</c:v>
                </c:pt>
                <c:pt idx="21">
                  <c:v>17</c:v>
                </c:pt>
                <c:pt idx="22">
                  <c:v>9</c:v>
                </c:pt>
                <c:pt idx="23">
                  <c:v>38</c:v>
                </c:pt>
                <c:pt idx="24">
                  <c:v>41</c:v>
                </c:pt>
                <c:pt idx="25">
                  <c:v>28</c:v>
                </c:pt>
                <c:pt idx="26">
                  <c:v>28</c:v>
                </c:pt>
                <c:pt idx="27">
                  <c:v>20</c:v>
                </c:pt>
                <c:pt idx="28">
                  <c:v>42</c:v>
                </c:pt>
                <c:pt idx="29">
                  <c:v>35</c:v>
                </c:pt>
                <c:pt idx="30">
                  <c:v>31</c:v>
                </c:pt>
                <c:pt idx="31">
                  <c:v>37</c:v>
                </c:pt>
                <c:pt idx="32">
                  <c:v>35</c:v>
                </c:pt>
                <c:pt idx="33">
                  <c:v>36</c:v>
                </c:pt>
                <c:pt idx="34">
                  <c:v>48</c:v>
                </c:pt>
                <c:pt idx="35">
                  <c:v>38</c:v>
                </c:pt>
                <c:pt idx="36">
                  <c:v>36</c:v>
                </c:pt>
                <c:pt idx="37">
                  <c:v>30</c:v>
                </c:pt>
                <c:pt idx="38">
                  <c:v>37</c:v>
                </c:pt>
                <c:pt idx="39">
                  <c:v>35</c:v>
                </c:pt>
                <c:pt idx="40">
                  <c:v>32</c:v>
                </c:pt>
                <c:pt idx="41">
                  <c:v>30</c:v>
                </c:pt>
                <c:pt idx="42">
                  <c:v>56</c:v>
                </c:pt>
                <c:pt idx="43">
                  <c:v>45</c:v>
                </c:pt>
                <c:pt idx="44">
                  <c:v>42</c:v>
                </c:pt>
                <c:pt idx="45">
                  <c:v>30</c:v>
                </c:pt>
                <c:pt idx="46">
                  <c:v>33</c:v>
                </c:pt>
                <c:pt idx="47">
                  <c:v>36</c:v>
                </c:pt>
                <c:pt idx="48">
                  <c:v>26</c:v>
                </c:pt>
              </c:numCache>
            </c:numRef>
          </c:val>
        </c:ser>
        <c:dLbls/>
        <c:axId val="57725312"/>
        <c:axId val="57726848"/>
      </c:barChart>
      <c:catAx>
        <c:axId val="57725312"/>
        <c:scaling>
          <c:orientation val="minMax"/>
        </c:scaling>
        <c:axPos val="b"/>
        <c:tickLblPos val="nextTo"/>
        <c:crossAx val="57726848"/>
        <c:crosses val="autoZero"/>
        <c:auto val="1"/>
        <c:lblAlgn val="ctr"/>
        <c:lblOffset val="100"/>
      </c:catAx>
      <c:valAx>
        <c:axId val="57726848"/>
        <c:scaling>
          <c:orientation val="minMax"/>
        </c:scaling>
        <c:axPos val="l"/>
        <c:majorGridlines/>
        <c:numFmt formatCode="General" sourceLinked="1"/>
        <c:tickLblPos val="nextTo"/>
        <c:crossAx val="57725312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Sheet1!$L$1</c:f>
              <c:strCache>
                <c:ptCount val="1"/>
                <c:pt idx="0">
                  <c:v>h</c:v>
                </c:pt>
              </c:strCache>
            </c:strRef>
          </c:tx>
          <c:val>
            <c:numRef>
              <c:f>Sheet1!$L$2:$L$50</c:f>
              <c:numCache>
                <c:formatCode>General</c:formatCode>
                <c:ptCount val="49"/>
                <c:pt idx="0">
                  <c:v>21</c:v>
                </c:pt>
                <c:pt idx="1">
                  <c:v>10</c:v>
                </c:pt>
                <c:pt idx="2">
                  <c:v>25</c:v>
                </c:pt>
                <c:pt idx="3">
                  <c:v>16</c:v>
                </c:pt>
                <c:pt idx="4">
                  <c:v>13</c:v>
                </c:pt>
                <c:pt idx="5">
                  <c:v>8</c:v>
                </c:pt>
                <c:pt idx="6">
                  <c:v>11</c:v>
                </c:pt>
                <c:pt idx="7">
                  <c:v>7</c:v>
                </c:pt>
                <c:pt idx="8">
                  <c:v>22</c:v>
                </c:pt>
                <c:pt idx="9">
                  <c:v>14</c:v>
                </c:pt>
                <c:pt idx="10">
                  <c:v>19</c:v>
                </c:pt>
                <c:pt idx="11">
                  <c:v>17</c:v>
                </c:pt>
                <c:pt idx="12">
                  <c:v>3</c:v>
                </c:pt>
                <c:pt idx="13">
                  <c:v>11</c:v>
                </c:pt>
                <c:pt idx="14">
                  <c:v>11</c:v>
                </c:pt>
                <c:pt idx="15">
                  <c:v>16</c:v>
                </c:pt>
                <c:pt idx="16">
                  <c:v>13</c:v>
                </c:pt>
                <c:pt idx="17">
                  <c:v>8</c:v>
                </c:pt>
                <c:pt idx="18">
                  <c:v>16</c:v>
                </c:pt>
                <c:pt idx="19">
                  <c:v>9</c:v>
                </c:pt>
                <c:pt idx="20">
                  <c:v>34</c:v>
                </c:pt>
                <c:pt idx="21">
                  <c:v>16</c:v>
                </c:pt>
                <c:pt idx="22">
                  <c:v>9</c:v>
                </c:pt>
                <c:pt idx="23">
                  <c:v>38</c:v>
                </c:pt>
                <c:pt idx="24">
                  <c:v>46</c:v>
                </c:pt>
                <c:pt idx="25">
                  <c:v>30</c:v>
                </c:pt>
                <c:pt idx="26">
                  <c:v>30</c:v>
                </c:pt>
                <c:pt idx="27">
                  <c:v>22</c:v>
                </c:pt>
                <c:pt idx="28">
                  <c:v>49</c:v>
                </c:pt>
                <c:pt idx="29">
                  <c:v>39</c:v>
                </c:pt>
                <c:pt idx="30">
                  <c:v>33</c:v>
                </c:pt>
                <c:pt idx="31">
                  <c:v>37</c:v>
                </c:pt>
                <c:pt idx="32">
                  <c:v>35</c:v>
                </c:pt>
                <c:pt idx="33">
                  <c:v>36</c:v>
                </c:pt>
                <c:pt idx="34">
                  <c:v>53</c:v>
                </c:pt>
                <c:pt idx="35">
                  <c:v>40</c:v>
                </c:pt>
                <c:pt idx="36">
                  <c:v>40</c:v>
                </c:pt>
                <c:pt idx="37">
                  <c:v>31</c:v>
                </c:pt>
                <c:pt idx="38">
                  <c:v>39</c:v>
                </c:pt>
                <c:pt idx="39">
                  <c:v>41</c:v>
                </c:pt>
                <c:pt idx="40">
                  <c:v>38</c:v>
                </c:pt>
                <c:pt idx="41">
                  <c:v>31</c:v>
                </c:pt>
                <c:pt idx="42">
                  <c:v>60</c:v>
                </c:pt>
                <c:pt idx="43">
                  <c:v>51</c:v>
                </c:pt>
                <c:pt idx="44">
                  <c:v>49</c:v>
                </c:pt>
                <c:pt idx="45">
                  <c:v>31</c:v>
                </c:pt>
                <c:pt idx="46">
                  <c:v>34</c:v>
                </c:pt>
                <c:pt idx="47">
                  <c:v>41</c:v>
                </c:pt>
                <c:pt idx="48">
                  <c:v>28</c:v>
                </c:pt>
              </c:numCache>
            </c:numRef>
          </c:val>
        </c:ser>
        <c:dLbls/>
        <c:axId val="57743232"/>
        <c:axId val="57744768"/>
      </c:barChart>
      <c:catAx>
        <c:axId val="57743232"/>
        <c:scaling>
          <c:orientation val="minMax"/>
        </c:scaling>
        <c:axPos val="b"/>
        <c:tickLblPos val="nextTo"/>
        <c:crossAx val="57744768"/>
        <c:crosses val="autoZero"/>
        <c:auto val="1"/>
        <c:lblAlgn val="ctr"/>
        <c:lblOffset val="100"/>
      </c:catAx>
      <c:valAx>
        <c:axId val="57744768"/>
        <c:scaling>
          <c:orientation val="minMax"/>
        </c:scaling>
        <c:axPos val="l"/>
        <c:majorGridlines/>
        <c:numFmt formatCode="General" sourceLinked="1"/>
        <c:tickLblPos val="nextTo"/>
        <c:crossAx val="57743232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Sheet1!$M$1</c:f>
              <c:strCache>
                <c:ptCount val="1"/>
                <c:pt idx="0">
                  <c:v>i</c:v>
                </c:pt>
              </c:strCache>
            </c:strRef>
          </c:tx>
          <c:val>
            <c:numRef>
              <c:f>Sheet1!$M$2:$M$50</c:f>
              <c:numCache>
                <c:formatCode>General</c:formatCode>
                <c:ptCount val="49"/>
                <c:pt idx="0">
                  <c:v>24</c:v>
                </c:pt>
                <c:pt idx="1">
                  <c:v>35</c:v>
                </c:pt>
                <c:pt idx="2">
                  <c:v>31</c:v>
                </c:pt>
                <c:pt idx="3">
                  <c:v>30</c:v>
                </c:pt>
                <c:pt idx="4">
                  <c:v>30</c:v>
                </c:pt>
                <c:pt idx="5">
                  <c:v>27</c:v>
                </c:pt>
                <c:pt idx="6">
                  <c:v>26</c:v>
                </c:pt>
                <c:pt idx="7">
                  <c:v>30</c:v>
                </c:pt>
                <c:pt idx="8">
                  <c:v>42</c:v>
                </c:pt>
                <c:pt idx="9">
                  <c:v>34</c:v>
                </c:pt>
                <c:pt idx="10">
                  <c:v>38</c:v>
                </c:pt>
                <c:pt idx="11">
                  <c:v>23</c:v>
                </c:pt>
                <c:pt idx="12">
                  <c:v>20</c:v>
                </c:pt>
                <c:pt idx="13">
                  <c:v>32</c:v>
                </c:pt>
                <c:pt idx="14">
                  <c:v>22</c:v>
                </c:pt>
                <c:pt idx="15">
                  <c:v>20</c:v>
                </c:pt>
                <c:pt idx="16">
                  <c:v>39</c:v>
                </c:pt>
                <c:pt idx="17">
                  <c:v>20</c:v>
                </c:pt>
                <c:pt idx="18">
                  <c:v>37</c:v>
                </c:pt>
                <c:pt idx="19">
                  <c:v>32</c:v>
                </c:pt>
                <c:pt idx="20">
                  <c:v>40</c:v>
                </c:pt>
                <c:pt idx="21">
                  <c:v>8</c:v>
                </c:pt>
                <c:pt idx="22">
                  <c:v>34</c:v>
                </c:pt>
                <c:pt idx="23">
                  <c:v>43</c:v>
                </c:pt>
                <c:pt idx="24">
                  <c:v>27</c:v>
                </c:pt>
                <c:pt idx="25">
                  <c:v>25</c:v>
                </c:pt>
                <c:pt idx="26">
                  <c:v>57</c:v>
                </c:pt>
                <c:pt idx="27">
                  <c:v>35</c:v>
                </c:pt>
                <c:pt idx="28">
                  <c:v>48</c:v>
                </c:pt>
                <c:pt idx="29">
                  <c:v>66</c:v>
                </c:pt>
                <c:pt idx="30">
                  <c:v>44</c:v>
                </c:pt>
                <c:pt idx="31">
                  <c:v>51</c:v>
                </c:pt>
                <c:pt idx="32">
                  <c:v>47</c:v>
                </c:pt>
                <c:pt idx="33">
                  <c:v>62</c:v>
                </c:pt>
                <c:pt idx="34">
                  <c:v>55</c:v>
                </c:pt>
                <c:pt idx="35">
                  <c:v>27</c:v>
                </c:pt>
                <c:pt idx="36">
                  <c:v>41</c:v>
                </c:pt>
                <c:pt idx="37">
                  <c:v>36</c:v>
                </c:pt>
                <c:pt idx="38">
                  <c:v>48</c:v>
                </c:pt>
                <c:pt idx="39">
                  <c:v>50</c:v>
                </c:pt>
                <c:pt idx="40">
                  <c:v>39</c:v>
                </c:pt>
                <c:pt idx="41">
                  <c:v>40</c:v>
                </c:pt>
                <c:pt idx="42">
                  <c:v>53</c:v>
                </c:pt>
                <c:pt idx="43">
                  <c:v>56</c:v>
                </c:pt>
                <c:pt idx="44">
                  <c:v>48</c:v>
                </c:pt>
                <c:pt idx="45">
                  <c:v>47</c:v>
                </c:pt>
                <c:pt idx="46">
                  <c:v>67</c:v>
                </c:pt>
                <c:pt idx="47">
                  <c:v>45</c:v>
                </c:pt>
                <c:pt idx="48">
                  <c:v>38</c:v>
                </c:pt>
              </c:numCache>
            </c:numRef>
          </c:val>
        </c:ser>
        <c:dLbls/>
        <c:axId val="57769344"/>
        <c:axId val="57779328"/>
      </c:barChart>
      <c:catAx>
        <c:axId val="57769344"/>
        <c:scaling>
          <c:orientation val="minMax"/>
        </c:scaling>
        <c:axPos val="b"/>
        <c:tickLblPos val="nextTo"/>
        <c:crossAx val="57779328"/>
        <c:crosses val="autoZero"/>
        <c:auto val="1"/>
        <c:lblAlgn val="ctr"/>
        <c:lblOffset val="100"/>
      </c:catAx>
      <c:valAx>
        <c:axId val="57779328"/>
        <c:scaling>
          <c:orientation val="minMax"/>
        </c:scaling>
        <c:axPos val="l"/>
        <c:majorGridlines/>
        <c:numFmt formatCode="General" sourceLinked="1"/>
        <c:tickLblPos val="nextTo"/>
        <c:crossAx val="57769344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Sheet1!$N$1</c:f>
              <c:strCache>
                <c:ptCount val="1"/>
                <c:pt idx="0">
                  <c:v>j</c:v>
                </c:pt>
              </c:strCache>
            </c:strRef>
          </c:tx>
          <c:val>
            <c:numRef>
              <c:f>Sheet1!$N$2:$N$50</c:f>
              <c:numCache>
                <c:formatCode>General</c:formatCode>
                <c:ptCount val="49"/>
                <c:pt idx="0">
                  <c:v>70</c:v>
                </c:pt>
                <c:pt idx="1">
                  <c:v>59</c:v>
                </c:pt>
                <c:pt idx="2">
                  <c:v>65</c:v>
                </c:pt>
                <c:pt idx="3">
                  <c:v>47</c:v>
                </c:pt>
                <c:pt idx="4">
                  <c:v>39</c:v>
                </c:pt>
                <c:pt idx="5">
                  <c:v>54</c:v>
                </c:pt>
                <c:pt idx="6">
                  <c:v>44</c:v>
                </c:pt>
                <c:pt idx="7">
                  <c:v>46</c:v>
                </c:pt>
                <c:pt idx="8">
                  <c:v>44</c:v>
                </c:pt>
                <c:pt idx="9">
                  <c:v>44</c:v>
                </c:pt>
                <c:pt idx="10">
                  <c:v>60</c:v>
                </c:pt>
                <c:pt idx="11">
                  <c:v>52</c:v>
                </c:pt>
                <c:pt idx="12">
                  <c:v>32</c:v>
                </c:pt>
                <c:pt idx="13">
                  <c:v>38</c:v>
                </c:pt>
                <c:pt idx="14">
                  <c:v>43</c:v>
                </c:pt>
                <c:pt idx="15">
                  <c:v>44</c:v>
                </c:pt>
                <c:pt idx="16">
                  <c:v>40</c:v>
                </c:pt>
                <c:pt idx="17">
                  <c:v>45</c:v>
                </c:pt>
                <c:pt idx="18">
                  <c:v>43</c:v>
                </c:pt>
                <c:pt idx="19">
                  <c:v>59</c:v>
                </c:pt>
                <c:pt idx="20">
                  <c:v>9</c:v>
                </c:pt>
                <c:pt idx="21">
                  <c:v>3</c:v>
                </c:pt>
                <c:pt idx="22">
                  <c:v>6</c:v>
                </c:pt>
                <c:pt idx="23">
                  <c:v>16</c:v>
                </c:pt>
                <c:pt idx="24">
                  <c:v>4</c:v>
                </c:pt>
                <c:pt idx="25">
                  <c:v>6</c:v>
                </c:pt>
                <c:pt idx="26">
                  <c:v>58</c:v>
                </c:pt>
                <c:pt idx="27">
                  <c:v>57</c:v>
                </c:pt>
                <c:pt idx="28">
                  <c:v>7</c:v>
                </c:pt>
                <c:pt idx="29">
                  <c:v>13</c:v>
                </c:pt>
                <c:pt idx="30">
                  <c:v>13</c:v>
                </c:pt>
                <c:pt idx="31">
                  <c:v>3</c:v>
                </c:pt>
                <c:pt idx="32">
                  <c:v>16</c:v>
                </c:pt>
                <c:pt idx="33">
                  <c:v>17</c:v>
                </c:pt>
                <c:pt idx="34">
                  <c:v>13</c:v>
                </c:pt>
                <c:pt idx="35">
                  <c:v>33</c:v>
                </c:pt>
                <c:pt idx="36">
                  <c:v>31</c:v>
                </c:pt>
                <c:pt idx="37">
                  <c:v>61</c:v>
                </c:pt>
                <c:pt idx="38">
                  <c:v>49</c:v>
                </c:pt>
                <c:pt idx="39">
                  <c:v>49</c:v>
                </c:pt>
                <c:pt idx="40">
                  <c:v>15</c:v>
                </c:pt>
                <c:pt idx="41">
                  <c:v>24</c:v>
                </c:pt>
                <c:pt idx="42">
                  <c:v>18</c:v>
                </c:pt>
                <c:pt idx="43">
                  <c:v>14</c:v>
                </c:pt>
                <c:pt idx="44">
                  <c:v>9</c:v>
                </c:pt>
                <c:pt idx="45">
                  <c:v>14</c:v>
                </c:pt>
                <c:pt idx="46">
                  <c:v>15</c:v>
                </c:pt>
                <c:pt idx="47">
                  <c:v>21</c:v>
                </c:pt>
                <c:pt idx="48">
                  <c:v>58</c:v>
                </c:pt>
              </c:numCache>
            </c:numRef>
          </c:val>
        </c:ser>
        <c:dLbls/>
        <c:axId val="57828480"/>
        <c:axId val="57830016"/>
      </c:barChart>
      <c:catAx>
        <c:axId val="57828480"/>
        <c:scaling>
          <c:orientation val="minMax"/>
        </c:scaling>
        <c:axPos val="b"/>
        <c:tickLblPos val="nextTo"/>
        <c:crossAx val="57830016"/>
        <c:crosses val="autoZero"/>
        <c:auto val="1"/>
        <c:lblAlgn val="ctr"/>
        <c:lblOffset val="100"/>
      </c:catAx>
      <c:valAx>
        <c:axId val="57830016"/>
        <c:scaling>
          <c:orientation val="minMax"/>
        </c:scaling>
        <c:axPos val="l"/>
        <c:majorGridlines/>
        <c:numFmt formatCode="General" sourceLinked="1"/>
        <c:tickLblPos val="nextTo"/>
        <c:crossAx val="57828480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plotArea>
      <c:layout/>
      <c:barChart>
        <c:barDir val="col"/>
        <c:grouping val="clustered"/>
        <c:ser>
          <c:idx val="0"/>
          <c:order val="0"/>
          <c:val>
            <c:numRef>
              <c:f>Sheet1!$C$2:$C$226</c:f>
              <c:numCache>
                <c:formatCode>General</c:formatCode>
                <c:ptCount val="2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26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12</c:v>
                </c:pt>
                <c:pt idx="15">
                  <c:v>0</c:v>
                </c:pt>
                <c:pt idx="16">
                  <c:v>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3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4</c:v>
                </c:pt>
                <c:pt idx="43">
                  <c:v>2</c:v>
                </c:pt>
                <c:pt idx="44">
                  <c:v>2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69</c:v>
                </c:pt>
                <c:pt idx="49">
                  <c:v>74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8</c:v>
                </c:pt>
                <c:pt idx="57">
                  <c:v>0</c:v>
                </c:pt>
                <c:pt idx="58">
                  <c:v>83</c:v>
                </c:pt>
                <c:pt idx="59">
                  <c:v>60</c:v>
                </c:pt>
                <c:pt idx="60">
                  <c:v>0</c:v>
                </c:pt>
                <c:pt idx="61">
                  <c:v>0</c:v>
                </c:pt>
                <c:pt idx="62">
                  <c:v>65</c:v>
                </c:pt>
                <c:pt idx="63">
                  <c:v>96</c:v>
                </c:pt>
                <c:pt idx="64">
                  <c:v>134</c:v>
                </c:pt>
                <c:pt idx="65">
                  <c:v>111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3</c:v>
                </c:pt>
                <c:pt idx="70">
                  <c:v>0</c:v>
                </c:pt>
                <c:pt idx="71">
                  <c:v>7</c:v>
                </c:pt>
                <c:pt idx="72">
                  <c:v>0</c:v>
                </c:pt>
                <c:pt idx="73">
                  <c:v>0</c:v>
                </c:pt>
                <c:pt idx="74">
                  <c:v>130</c:v>
                </c:pt>
                <c:pt idx="75">
                  <c:v>118</c:v>
                </c:pt>
                <c:pt idx="76">
                  <c:v>82</c:v>
                </c:pt>
                <c:pt idx="77">
                  <c:v>97</c:v>
                </c:pt>
                <c:pt idx="78">
                  <c:v>76</c:v>
                </c:pt>
                <c:pt idx="79">
                  <c:v>41</c:v>
                </c:pt>
                <c:pt idx="80">
                  <c:v>3</c:v>
                </c:pt>
                <c:pt idx="81">
                  <c:v>0</c:v>
                </c:pt>
                <c:pt idx="82">
                  <c:v>115</c:v>
                </c:pt>
                <c:pt idx="83">
                  <c:v>130</c:v>
                </c:pt>
                <c:pt idx="84">
                  <c:v>0</c:v>
                </c:pt>
                <c:pt idx="85">
                  <c:v>10</c:v>
                </c:pt>
                <c:pt idx="86">
                  <c:v>0</c:v>
                </c:pt>
                <c:pt idx="87">
                  <c:v>0</c:v>
                </c:pt>
                <c:pt idx="88">
                  <c:v>136</c:v>
                </c:pt>
                <c:pt idx="89">
                  <c:v>93</c:v>
                </c:pt>
                <c:pt idx="90">
                  <c:v>0</c:v>
                </c:pt>
                <c:pt idx="91">
                  <c:v>0</c:v>
                </c:pt>
                <c:pt idx="92">
                  <c:v>65</c:v>
                </c:pt>
                <c:pt idx="93">
                  <c:v>125</c:v>
                </c:pt>
                <c:pt idx="94">
                  <c:v>0</c:v>
                </c:pt>
                <c:pt idx="95">
                  <c:v>0</c:v>
                </c:pt>
                <c:pt idx="96">
                  <c:v>57</c:v>
                </c:pt>
                <c:pt idx="97">
                  <c:v>89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3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114</c:v>
                </c:pt>
                <c:pt idx="107">
                  <c:v>101</c:v>
                </c:pt>
                <c:pt idx="108">
                  <c:v>0</c:v>
                </c:pt>
                <c:pt idx="109">
                  <c:v>4</c:v>
                </c:pt>
                <c:pt idx="110">
                  <c:v>43</c:v>
                </c:pt>
                <c:pt idx="111">
                  <c:v>0</c:v>
                </c:pt>
                <c:pt idx="112">
                  <c:v>136</c:v>
                </c:pt>
                <c:pt idx="113">
                  <c:v>238</c:v>
                </c:pt>
                <c:pt idx="114">
                  <c:v>0</c:v>
                </c:pt>
                <c:pt idx="115">
                  <c:v>25</c:v>
                </c:pt>
                <c:pt idx="116">
                  <c:v>259</c:v>
                </c:pt>
                <c:pt idx="117">
                  <c:v>69</c:v>
                </c:pt>
                <c:pt idx="118">
                  <c:v>55</c:v>
                </c:pt>
                <c:pt idx="119">
                  <c:v>30</c:v>
                </c:pt>
                <c:pt idx="120">
                  <c:v>8</c:v>
                </c:pt>
                <c:pt idx="121">
                  <c:v>52</c:v>
                </c:pt>
                <c:pt idx="122">
                  <c:v>0</c:v>
                </c:pt>
                <c:pt idx="123">
                  <c:v>24</c:v>
                </c:pt>
                <c:pt idx="124">
                  <c:v>34</c:v>
                </c:pt>
                <c:pt idx="125">
                  <c:v>43</c:v>
                </c:pt>
                <c:pt idx="126">
                  <c:v>20</c:v>
                </c:pt>
                <c:pt idx="127">
                  <c:v>17</c:v>
                </c:pt>
                <c:pt idx="128">
                  <c:v>55</c:v>
                </c:pt>
                <c:pt idx="129">
                  <c:v>40</c:v>
                </c:pt>
                <c:pt idx="130">
                  <c:v>33</c:v>
                </c:pt>
                <c:pt idx="131">
                  <c:v>114</c:v>
                </c:pt>
                <c:pt idx="132">
                  <c:v>49</c:v>
                </c:pt>
                <c:pt idx="133">
                  <c:v>37</c:v>
                </c:pt>
                <c:pt idx="134">
                  <c:v>7</c:v>
                </c:pt>
                <c:pt idx="135">
                  <c:v>53</c:v>
                </c:pt>
                <c:pt idx="136">
                  <c:v>52</c:v>
                </c:pt>
                <c:pt idx="137">
                  <c:v>17</c:v>
                </c:pt>
                <c:pt idx="138">
                  <c:v>50</c:v>
                </c:pt>
                <c:pt idx="139">
                  <c:v>38</c:v>
                </c:pt>
                <c:pt idx="140">
                  <c:v>52</c:v>
                </c:pt>
                <c:pt idx="141">
                  <c:v>29</c:v>
                </c:pt>
                <c:pt idx="142">
                  <c:v>42</c:v>
                </c:pt>
                <c:pt idx="143">
                  <c:v>19</c:v>
                </c:pt>
                <c:pt idx="144">
                  <c:v>421</c:v>
                </c:pt>
                <c:pt idx="145">
                  <c:v>355</c:v>
                </c:pt>
                <c:pt idx="146">
                  <c:v>536</c:v>
                </c:pt>
                <c:pt idx="147">
                  <c:v>392</c:v>
                </c:pt>
                <c:pt idx="148">
                  <c:v>323</c:v>
                </c:pt>
                <c:pt idx="149">
                  <c:v>325</c:v>
                </c:pt>
                <c:pt idx="150">
                  <c:v>287</c:v>
                </c:pt>
                <c:pt idx="151">
                  <c:v>291</c:v>
                </c:pt>
                <c:pt idx="152">
                  <c:v>387</c:v>
                </c:pt>
                <c:pt idx="153">
                  <c:v>353</c:v>
                </c:pt>
                <c:pt idx="154">
                  <c:v>435</c:v>
                </c:pt>
                <c:pt idx="155">
                  <c:v>377</c:v>
                </c:pt>
                <c:pt idx="156">
                  <c:v>203</c:v>
                </c:pt>
                <c:pt idx="157">
                  <c:v>255</c:v>
                </c:pt>
                <c:pt idx="158">
                  <c:v>286</c:v>
                </c:pt>
                <c:pt idx="159">
                  <c:v>304</c:v>
                </c:pt>
                <c:pt idx="160">
                  <c:v>329</c:v>
                </c:pt>
                <c:pt idx="161">
                  <c:v>261</c:v>
                </c:pt>
                <c:pt idx="162">
                  <c:v>358</c:v>
                </c:pt>
                <c:pt idx="163">
                  <c:v>336</c:v>
                </c:pt>
                <c:pt idx="164">
                  <c:v>294</c:v>
                </c:pt>
                <c:pt idx="165">
                  <c:v>135</c:v>
                </c:pt>
                <c:pt idx="166">
                  <c:v>136</c:v>
                </c:pt>
                <c:pt idx="167">
                  <c:v>422</c:v>
                </c:pt>
                <c:pt idx="168">
                  <c:v>323</c:v>
                </c:pt>
                <c:pt idx="169">
                  <c:v>238</c:v>
                </c:pt>
                <c:pt idx="170">
                  <c:v>0</c:v>
                </c:pt>
                <c:pt idx="171">
                  <c:v>0</c:v>
                </c:pt>
                <c:pt idx="172">
                  <c:v>16</c:v>
                </c:pt>
                <c:pt idx="173">
                  <c:v>83</c:v>
                </c:pt>
                <c:pt idx="174">
                  <c:v>26</c:v>
                </c:pt>
                <c:pt idx="175">
                  <c:v>66</c:v>
                </c:pt>
                <c:pt idx="176">
                  <c:v>16</c:v>
                </c:pt>
                <c:pt idx="177">
                  <c:v>18</c:v>
                </c:pt>
                <c:pt idx="178">
                  <c:v>7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70</c:v>
                </c:pt>
                <c:pt idx="185">
                  <c:v>99</c:v>
                </c:pt>
                <c:pt idx="186">
                  <c:v>92</c:v>
                </c:pt>
                <c:pt idx="187">
                  <c:v>68</c:v>
                </c:pt>
                <c:pt idx="188">
                  <c:v>62</c:v>
                </c:pt>
                <c:pt idx="189">
                  <c:v>88</c:v>
                </c:pt>
                <c:pt idx="190">
                  <c:v>0</c:v>
                </c:pt>
                <c:pt idx="191">
                  <c:v>8</c:v>
                </c:pt>
                <c:pt idx="192">
                  <c:v>33</c:v>
                </c:pt>
                <c:pt idx="193">
                  <c:v>3</c:v>
                </c:pt>
                <c:pt idx="194">
                  <c:v>7</c:v>
                </c:pt>
                <c:pt idx="195">
                  <c:v>7</c:v>
                </c:pt>
                <c:pt idx="196">
                  <c:v>24</c:v>
                </c:pt>
                <c:pt idx="197">
                  <c:v>43</c:v>
                </c:pt>
                <c:pt idx="198">
                  <c:v>16</c:v>
                </c:pt>
                <c:pt idx="199">
                  <c:v>6</c:v>
                </c:pt>
                <c:pt idx="200">
                  <c:v>2</c:v>
                </c:pt>
                <c:pt idx="201">
                  <c:v>44</c:v>
                </c:pt>
                <c:pt idx="202">
                  <c:v>516</c:v>
                </c:pt>
                <c:pt idx="203">
                  <c:v>433</c:v>
                </c:pt>
                <c:pt idx="204">
                  <c:v>344</c:v>
                </c:pt>
                <c:pt idx="205">
                  <c:v>406</c:v>
                </c:pt>
                <c:pt idx="206">
                  <c:v>322</c:v>
                </c:pt>
                <c:pt idx="207">
                  <c:v>278</c:v>
                </c:pt>
                <c:pt idx="208">
                  <c:v>357</c:v>
                </c:pt>
                <c:pt idx="209">
                  <c:v>329</c:v>
                </c:pt>
                <c:pt idx="210">
                  <c:v>415</c:v>
                </c:pt>
                <c:pt idx="211">
                  <c:v>440</c:v>
                </c:pt>
                <c:pt idx="212">
                  <c:v>463</c:v>
                </c:pt>
                <c:pt idx="213">
                  <c:v>565</c:v>
                </c:pt>
                <c:pt idx="214">
                  <c:v>567</c:v>
                </c:pt>
                <c:pt idx="215">
                  <c:v>548</c:v>
                </c:pt>
                <c:pt idx="216">
                  <c:v>387</c:v>
                </c:pt>
                <c:pt idx="217">
                  <c:v>385</c:v>
                </c:pt>
                <c:pt idx="218">
                  <c:v>349</c:v>
                </c:pt>
                <c:pt idx="219">
                  <c:v>447</c:v>
                </c:pt>
                <c:pt idx="220">
                  <c:v>340</c:v>
                </c:pt>
                <c:pt idx="221">
                  <c:v>277</c:v>
                </c:pt>
                <c:pt idx="222">
                  <c:v>333</c:v>
                </c:pt>
                <c:pt idx="223">
                  <c:v>326</c:v>
                </c:pt>
                <c:pt idx="224">
                  <c:v>531</c:v>
                </c:pt>
              </c:numCache>
            </c:numRef>
          </c:val>
        </c:ser>
        <c:dLbls/>
        <c:axId val="44589056"/>
        <c:axId val="44590592"/>
      </c:barChart>
      <c:catAx>
        <c:axId val="44589056"/>
        <c:scaling>
          <c:orientation val="minMax"/>
        </c:scaling>
        <c:axPos val="b"/>
        <c:tickLblPos val="nextTo"/>
        <c:crossAx val="44590592"/>
        <c:crosses val="autoZero"/>
        <c:auto val="1"/>
        <c:lblAlgn val="ctr"/>
        <c:lblOffset val="100"/>
      </c:catAx>
      <c:valAx>
        <c:axId val="44590592"/>
        <c:scaling>
          <c:orientation val="minMax"/>
        </c:scaling>
        <c:axPos val="l"/>
        <c:majorGridlines/>
        <c:numFmt formatCode="General" sourceLinked="1"/>
        <c:tickLblPos val="nextTo"/>
        <c:crossAx val="44589056"/>
        <c:crosses val="autoZero"/>
        <c:crossBetween val="between"/>
      </c:valAx>
    </c:plotArea>
    <c:plotVisOnly val="1"/>
    <c:dispBlanksAs val="gap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val>
            <c:numRef>
              <c:f>Sheet1!$B$2:$B$226</c:f>
              <c:numCache>
                <c:formatCode>General</c:formatCode>
                <c:ptCount val="225"/>
                <c:pt idx="0">
                  <c:v>212</c:v>
                </c:pt>
                <c:pt idx="1">
                  <c:v>90</c:v>
                </c:pt>
                <c:pt idx="2">
                  <c:v>99</c:v>
                </c:pt>
                <c:pt idx="3">
                  <c:v>61</c:v>
                </c:pt>
                <c:pt idx="4">
                  <c:v>89</c:v>
                </c:pt>
                <c:pt idx="5">
                  <c:v>83</c:v>
                </c:pt>
                <c:pt idx="6">
                  <c:v>64</c:v>
                </c:pt>
                <c:pt idx="7">
                  <c:v>83</c:v>
                </c:pt>
                <c:pt idx="8">
                  <c:v>56</c:v>
                </c:pt>
                <c:pt idx="9">
                  <c:v>45</c:v>
                </c:pt>
                <c:pt idx="10">
                  <c:v>85</c:v>
                </c:pt>
                <c:pt idx="11">
                  <c:v>115</c:v>
                </c:pt>
                <c:pt idx="12">
                  <c:v>62</c:v>
                </c:pt>
                <c:pt idx="13">
                  <c:v>73</c:v>
                </c:pt>
                <c:pt idx="14">
                  <c:v>134</c:v>
                </c:pt>
                <c:pt idx="15">
                  <c:v>119</c:v>
                </c:pt>
                <c:pt idx="16">
                  <c:v>82</c:v>
                </c:pt>
                <c:pt idx="17">
                  <c:v>84</c:v>
                </c:pt>
                <c:pt idx="18">
                  <c:v>92</c:v>
                </c:pt>
                <c:pt idx="19">
                  <c:v>53</c:v>
                </c:pt>
                <c:pt idx="20">
                  <c:v>57</c:v>
                </c:pt>
                <c:pt idx="21">
                  <c:v>48</c:v>
                </c:pt>
                <c:pt idx="22">
                  <c:v>78</c:v>
                </c:pt>
                <c:pt idx="23">
                  <c:v>64</c:v>
                </c:pt>
                <c:pt idx="24">
                  <c:v>77</c:v>
                </c:pt>
                <c:pt idx="25">
                  <c:v>68</c:v>
                </c:pt>
                <c:pt idx="26">
                  <c:v>92</c:v>
                </c:pt>
                <c:pt idx="27">
                  <c:v>71</c:v>
                </c:pt>
                <c:pt idx="28">
                  <c:v>77</c:v>
                </c:pt>
                <c:pt idx="29">
                  <c:v>73</c:v>
                </c:pt>
                <c:pt idx="30">
                  <c:v>75</c:v>
                </c:pt>
                <c:pt idx="31">
                  <c:v>134</c:v>
                </c:pt>
                <c:pt idx="32">
                  <c:v>83</c:v>
                </c:pt>
                <c:pt idx="33">
                  <c:v>71</c:v>
                </c:pt>
                <c:pt idx="34">
                  <c:v>76</c:v>
                </c:pt>
                <c:pt idx="35">
                  <c:v>77</c:v>
                </c:pt>
                <c:pt idx="36">
                  <c:v>85</c:v>
                </c:pt>
                <c:pt idx="37">
                  <c:v>89</c:v>
                </c:pt>
                <c:pt idx="38">
                  <c:v>95</c:v>
                </c:pt>
                <c:pt idx="39">
                  <c:v>56</c:v>
                </c:pt>
                <c:pt idx="40">
                  <c:v>106</c:v>
                </c:pt>
                <c:pt idx="41">
                  <c:v>75</c:v>
                </c:pt>
                <c:pt idx="42">
                  <c:v>102</c:v>
                </c:pt>
                <c:pt idx="43">
                  <c:v>87</c:v>
                </c:pt>
                <c:pt idx="44">
                  <c:v>105</c:v>
                </c:pt>
                <c:pt idx="45">
                  <c:v>80</c:v>
                </c:pt>
                <c:pt idx="46">
                  <c:v>48</c:v>
                </c:pt>
                <c:pt idx="47">
                  <c:v>57</c:v>
                </c:pt>
                <c:pt idx="48">
                  <c:v>17</c:v>
                </c:pt>
                <c:pt idx="49">
                  <c:v>16</c:v>
                </c:pt>
                <c:pt idx="50">
                  <c:v>91</c:v>
                </c:pt>
                <c:pt idx="51">
                  <c:v>58</c:v>
                </c:pt>
                <c:pt idx="52">
                  <c:v>67</c:v>
                </c:pt>
                <c:pt idx="53">
                  <c:v>68</c:v>
                </c:pt>
                <c:pt idx="54">
                  <c:v>65</c:v>
                </c:pt>
                <c:pt idx="55">
                  <c:v>95</c:v>
                </c:pt>
                <c:pt idx="56">
                  <c:v>87</c:v>
                </c:pt>
                <c:pt idx="57">
                  <c:v>63</c:v>
                </c:pt>
                <c:pt idx="58">
                  <c:v>18</c:v>
                </c:pt>
                <c:pt idx="59">
                  <c:v>48</c:v>
                </c:pt>
                <c:pt idx="60">
                  <c:v>77</c:v>
                </c:pt>
                <c:pt idx="61">
                  <c:v>85</c:v>
                </c:pt>
                <c:pt idx="62">
                  <c:v>7</c:v>
                </c:pt>
                <c:pt idx="63">
                  <c:v>13</c:v>
                </c:pt>
                <c:pt idx="64">
                  <c:v>10</c:v>
                </c:pt>
                <c:pt idx="65">
                  <c:v>4</c:v>
                </c:pt>
                <c:pt idx="66">
                  <c:v>92</c:v>
                </c:pt>
                <c:pt idx="67">
                  <c:v>87</c:v>
                </c:pt>
                <c:pt idx="68">
                  <c:v>62</c:v>
                </c:pt>
                <c:pt idx="69">
                  <c:v>68</c:v>
                </c:pt>
                <c:pt idx="70">
                  <c:v>77</c:v>
                </c:pt>
                <c:pt idx="71">
                  <c:v>81</c:v>
                </c:pt>
                <c:pt idx="72">
                  <c:v>41</c:v>
                </c:pt>
                <c:pt idx="73">
                  <c:v>66</c:v>
                </c:pt>
                <c:pt idx="74">
                  <c:v>24</c:v>
                </c:pt>
                <c:pt idx="75">
                  <c:v>24</c:v>
                </c:pt>
                <c:pt idx="76">
                  <c:v>15</c:v>
                </c:pt>
                <c:pt idx="77">
                  <c:v>9</c:v>
                </c:pt>
                <c:pt idx="78">
                  <c:v>22</c:v>
                </c:pt>
                <c:pt idx="79">
                  <c:v>27</c:v>
                </c:pt>
                <c:pt idx="80">
                  <c:v>138</c:v>
                </c:pt>
                <c:pt idx="81">
                  <c:v>113</c:v>
                </c:pt>
                <c:pt idx="82">
                  <c:v>37</c:v>
                </c:pt>
                <c:pt idx="83">
                  <c:v>24</c:v>
                </c:pt>
                <c:pt idx="84">
                  <c:v>75</c:v>
                </c:pt>
                <c:pt idx="85">
                  <c:v>86</c:v>
                </c:pt>
                <c:pt idx="86">
                  <c:v>86</c:v>
                </c:pt>
                <c:pt idx="87">
                  <c:v>87</c:v>
                </c:pt>
                <c:pt idx="88">
                  <c:v>21</c:v>
                </c:pt>
                <c:pt idx="89">
                  <c:v>18</c:v>
                </c:pt>
                <c:pt idx="90">
                  <c:v>79</c:v>
                </c:pt>
                <c:pt idx="91">
                  <c:v>85</c:v>
                </c:pt>
                <c:pt idx="92">
                  <c:v>24</c:v>
                </c:pt>
                <c:pt idx="93">
                  <c:v>1</c:v>
                </c:pt>
                <c:pt idx="94">
                  <c:v>114</c:v>
                </c:pt>
                <c:pt idx="95">
                  <c:v>168</c:v>
                </c:pt>
                <c:pt idx="96">
                  <c:v>32</c:v>
                </c:pt>
                <c:pt idx="97">
                  <c:v>9</c:v>
                </c:pt>
                <c:pt idx="98">
                  <c:v>87</c:v>
                </c:pt>
                <c:pt idx="99">
                  <c:v>79</c:v>
                </c:pt>
                <c:pt idx="100">
                  <c:v>68</c:v>
                </c:pt>
                <c:pt idx="101">
                  <c:v>72</c:v>
                </c:pt>
                <c:pt idx="102">
                  <c:v>56</c:v>
                </c:pt>
                <c:pt idx="103">
                  <c:v>75</c:v>
                </c:pt>
                <c:pt idx="104">
                  <c:v>111</c:v>
                </c:pt>
                <c:pt idx="105">
                  <c:v>90</c:v>
                </c:pt>
                <c:pt idx="106">
                  <c:v>10</c:v>
                </c:pt>
                <c:pt idx="107">
                  <c:v>4</c:v>
                </c:pt>
                <c:pt idx="108">
                  <c:v>99</c:v>
                </c:pt>
                <c:pt idx="109">
                  <c:v>83</c:v>
                </c:pt>
                <c:pt idx="110">
                  <c:v>44</c:v>
                </c:pt>
                <c:pt idx="111">
                  <c:v>194</c:v>
                </c:pt>
                <c:pt idx="112">
                  <c:v>231</c:v>
                </c:pt>
                <c:pt idx="113">
                  <c:v>127</c:v>
                </c:pt>
                <c:pt idx="114">
                  <c:v>3</c:v>
                </c:pt>
                <c:pt idx="115">
                  <c:v>20</c:v>
                </c:pt>
                <c:pt idx="116">
                  <c:v>90</c:v>
                </c:pt>
                <c:pt idx="117">
                  <c:v>44</c:v>
                </c:pt>
                <c:pt idx="118">
                  <c:v>100</c:v>
                </c:pt>
                <c:pt idx="119">
                  <c:v>146</c:v>
                </c:pt>
                <c:pt idx="120">
                  <c:v>53</c:v>
                </c:pt>
                <c:pt idx="121">
                  <c:v>19</c:v>
                </c:pt>
                <c:pt idx="122">
                  <c:v>65</c:v>
                </c:pt>
                <c:pt idx="123">
                  <c:v>57</c:v>
                </c:pt>
                <c:pt idx="124">
                  <c:v>68</c:v>
                </c:pt>
                <c:pt idx="125">
                  <c:v>116</c:v>
                </c:pt>
                <c:pt idx="126">
                  <c:v>80</c:v>
                </c:pt>
                <c:pt idx="127">
                  <c:v>79</c:v>
                </c:pt>
                <c:pt idx="128">
                  <c:v>109</c:v>
                </c:pt>
                <c:pt idx="129">
                  <c:v>97</c:v>
                </c:pt>
                <c:pt idx="130">
                  <c:v>79</c:v>
                </c:pt>
                <c:pt idx="131">
                  <c:v>134</c:v>
                </c:pt>
                <c:pt idx="132">
                  <c:v>92</c:v>
                </c:pt>
                <c:pt idx="133">
                  <c:v>49</c:v>
                </c:pt>
                <c:pt idx="134">
                  <c:v>84</c:v>
                </c:pt>
                <c:pt idx="135">
                  <c:v>48</c:v>
                </c:pt>
                <c:pt idx="136">
                  <c:v>53</c:v>
                </c:pt>
                <c:pt idx="137">
                  <c:v>94</c:v>
                </c:pt>
                <c:pt idx="138">
                  <c:v>119</c:v>
                </c:pt>
                <c:pt idx="139">
                  <c:v>83</c:v>
                </c:pt>
                <c:pt idx="140">
                  <c:v>58</c:v>
                </c:pt>
                <c:pt idx="141">
                  <c:v>73</c:v>
                </c:pt>
                <c:pt idx="142">
                  <c:v>54</c:v>
                </c:pt>
                <c:pt idx="143">
                  <c:v>78</c:v>
                </c:pt>
                <c:pt idx="144">
                  <c:v>1</c:v>
                </c:pt>
                <c:pt idx="145">
                  <c:v>3</c:v>
                </c:pt>
                <c:pt idx="146">
                  <c:v>20</c:v>
                </c:pt>
                <c:pt idx="147">
                  <c:v>8</c:v>
                </c:pt>
                <c:pt idx="148">
                  <c:v>2</c:v>
                </c:pt>
                <c:pt idx="149">
                  <c:v>10</c:v>
                </c:pt>
                <c:pt idx="150">
                  <c:v>7</c:v>
                </c:pt>
                <c:pt idx="151">
                  <c:v>1</c:v>
                </c:pt>
                <c:pt idx="152">
                  <c:v>2</c:v>
                </c:pt>
                <c:pt idx="153">
                  <c:v>2</c:v>
                </c:pt>
                <c:pt idx="154">
                  <c:v>6</c:v>
                </c:pt>
                <c:pt idx="155">
                  <c:v>1</c:v>
                </c:pt>
                <c:pt idx="156">
                  <c:v>4</c:v>
                </c:pt>
                <c:pt idx="157">
                  <c:v>3</c:v>
                </c:pt>
                <c:pt idx="158">
                  <c:v>4</c:v>
                </c:pt>
                <c:pt idx="159">
                  <c:v>9</c:v>
                </c:pt>
                <c:pt idx="160">
                  <c:v>12</c:v>
                </c:pt>
                <c:pt idx="161">
                  <c:v>1</c:v>
                </c:pt>
                <c:pt idx="162">
                  <c:v>4</c:v>
                </c:pt>
                <c:pt idx="163">
                  <c:v>1</c:v>
                </c:pt>
                <c:pt idx="164">
                  <c:v>39</c:v>
                </c:pt>
                <c:pt idx="165">
                  <c:v>22</c:v>
                </c:pt>
                <c:pt idx="166">
                  <c:v>53</c:v>
                </c:pt>
                <c:pt idx="167">
                  <c:v>57</c:v>
                </c:pt>
                <c:pt idx="168">
                  <c:v>58</c:v>
                </c:pt>
                <c:pt idx="169">
                  <c:v>41</c:v>
                </c:pt>
                <c:pt idx="170">
                  <c:v>98</c:v>
                </c:pt>
                <c:pt idx="171">
                  <c:v>89</c:v>
                </c:pt>
                <c:pt idx="172">
                  <c:v>134</c:v>
                </c:pt>
                <c:pt idx="173">
                  <c:v>63</c:v>
                </c:pt>
                <c:pt idx="174">
                  <c:v>116</c:v>
                </c:pt>
                <c:pt idx="175">
                  <c:v>179</c:v>
                </c:pt>
                <c:pt idx="176">
                  <c:v>159</c:v>
                </c:pt>
                <c:pt idx="177">
                  <c:v>141</c:v>
                </c:pt>
                <c:pt idx="178">
                  <c:v>63</c:v>
                </c:pt>
                <c:pt idx="179">
                  <c:v>49</c:v>
                </c:pt>
                <c:pt idx="180">
                  <c:v>69</c:v>
                </c:pt>
                <c:pt idx="181">
                  <c:v>96</c:v>
                </c:pt>
                <c:pt idx="182">
                  <c:v>152</c:v>
                </c:pt>
                <c:pt idx="183">
                  <c:v>88</c:v>
                </c:pt>
                <c:pt idx="184">
                  <c:v>12</c:v>
                </c:pt>
                <c:pt idx="185">
                  <c:v>2</c:v>
                </c:pt>
                <c:pt idx="186">
                  <c:v>11</c:v>
                </c:pt>
                <c:pt idx="187">
                  <c:v>11</c:v>
                </c:pt>
                <c:pt idx="188">
                  <c:v>2</c:v>
                </c:pt>
                <c:pt idx="189">
                  <c:v>29</c:v>
                </c:pt>
                <c:pt idx="190">
                  <c:v>86</c:v>
                </c:pt>
                <c:pt idx="191">
                  <c:v>53</c:v>
                </c:pt>
                <c:pt idx="192">
                  <c:v>164</c:v>
                </c:pt>
                <c:pt idx="193">
                  <c:v>172</c:v>
                </c:pt>
                <c:pt idx="194">
                  <c:v>104</c:v>
                </c:pt>
                <c:pt idx="195">
                  <c:v>84</c:v>
                </c:pt>
                <c:pt idx="196">
                  <c:v>185</c:v>
                </c:pt>
                <c:pt idx="197">
                  <c:v>171</c:v>
                </c:pt>
                <c:pt idx="198">
                  <c:v>93</c:v>
                </c:pt>
                <c:pt idx="199">
                  <c:v>128</c:v>
                </c:pt>
                <c:pt idx="200">
                  <c:v>182</c:v>
                </c:pt>
                <c:pt idx="201">
                  <c:v>83</c:v>
                </c:pt>
                <c:pt idx="202">
                  <c:v>9</c:v>
                </c:pt>
                <c:pt idx="203">
                  <c:v>16</c:v>
                </c:pt>
                <c:pt idx="204">
                  <c:v>94</c:v>
                </c:pt>
                <c:pt idx="205">
                  <c:v>52</c:v>
                </c:pt>
                <c:pt idx="206">
                  <c:v>48</c:v>
                </c:pt>
                <c:pt idx="207">
                  <c:v>112</c:v>
                </c:pt>
                <c:pt idx="208">
                  <c:v>64</c:v>
                </c:pt>
                <c:pt idx="209">
                  <c:v>120</c:v>
                </c:pt>
                <c:pt idx="210">
                  <c:v>73</c:v>
                </c:pt>
                <c:pt idx="211">
                  <c:v>15</c:v>
                </c:pt>
                <c:pt idx="212">
                  <c:v>28</c:v>
                </c:pt>
                <c:pt idx="213">
                  <c:v>5</c:v>
                </c:pt>
                <c:pt idx="214">
                  <c:v>48</c:v>
                </c:pt>
                <c:pt idx="215">
                  <c:v>13</c:v>
                </c:pt>
                <c:pt idx="216">
                  <c:v>9</c:v>
                </c:pt>
                <c:pt idx="217">
                  <c:v>30</c:v>
                </c:pt>
                <c:pt idx="218">
                  <c:v>169</c:v>
                </c:pt>
                <c:pt idx="219">
                  <c:v>35</c:v>
                </c:pt>
                <c:pt idx="220">
                  <c:v>107</c:v>
                </c:pt>
                <c:pt idx="221">
                  <c:v>85</c:v>
                </c:pt>
                <c:pt idx="222">
                  <c:v>111</c:v>
                </c:pt>
                <c:pt idx="223">
                  <c:v>73</c:v>
                </c:pt>
                <c:pt idx="224">
                  <c:v>8</c:v>
                </c:pt>
              </c:numCache>
            </c:numRef>
          </c:val>
        </c:ser>
        <c:dLbls/>
        <c:axId val="44622976"/>
        <c:axId val="44624512"/>
      </c:barChart>
      <c:catAx>
        <c:axId val="44622976"/>
        <c:scaling>
          <c:orientation val="minMax"/>
        </c:scaling>
        <c:axPos val="b"/>
        <c:tickLblPos val="nextTo"/>
        <c:crossAx val="44624512"/>
        <c:crosses val="autoZero"/>
        <c:auto val="1"/>
        <c:lblAlgn val="ctr"/>
        <c:lblOffset val="100"/>
      </c:catAx>
      <c:valAx>
        <c:axId val="44624512"/>
        <c:scaling>
          <c:orientation val="minMax"/>
          <c:max val="600"/>
        </c:scaling>
        <c:axPos val="l"/>
        <c:majorGridlines/>
        <c:numFmt formatCode="General" sourceLinked="1"/>
        <c:tickLblPos val="nextTo"/>
        <c:crossAx val="44622976"/>
        <c:crosses val="autoZero"/>
        <c:crossBetween val="between"/>
      </c:valAx>
    </c:plotArea>
    <c:plotVisOnly val="1"/>
    <c:dispBlanksAs val="gap"/>
  </c:chart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plotArea>
      <c:layout/>
      <c:barChart>
        <c:barDir val="col"/>
        <c:grouping val="clustered"/>
        <c:ser>
          <c:idx val="0"/>
          <c:order val="0"/>
          <c:val>
            <c:numRef>
              <c:f>Sheet1!$C$2:$C$226</c:f>
              <c:numCache>
                <c:formatCode>General</c:formatCode>
                <c:ptCount val="2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26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12</c:v>
                </c:pt>
                <c:pt idx="15">
                  <c:v>0</c:v>
                </c:pt>
                <c:pt idx="16">
                  <c:v>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3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4</c:v>
                </c:pt>
                <c:pt idx="43">
                  <c:v>2</c:v>
                </c:pt>
                <c:pt idx="44">
                  <c:v>2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69</c:v>
                </c:pt>
                <c:pt idx="49">
                  <c:v>74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8</c:v>
                </c:pt>
                <c:pt idx="57">
                  <c:v>0</c:v>
                </c:pt>
                <c:pt idx="58">
                  <c:v>83</c:v>
                </c:pt>
                <c:pt idx="59">
                  <c:v>60</c:v>
                </c:pt>
                <c:pt idx="60">
                  <c:v>0</c:v>
                </c:pt>
                <c:pt idx="61">
                  <c:v>0</c:v>
                </c:pt>
                <c:pt idx="62">
                  <c:v>65</c:v>
                </c:pt>
                <c:pt idx="63">
                  <c:v>96</c:v>
                </c:pt>
                <c:pt idx="64">
                  <c:v>134</c:v>
                </c:pt>
                <c:pt idx="65">
                  <c:v>111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3</c:v>
                </c:pt>
                <c:pt idx="70">
                  <c:v>0</c:v>
                </c:pt>
                <c:pt idx="71">
                  <c:v>7</c:v>
                </c:pt>
                <c:pt idx="72">
                  <c:v>0</c:v>
                </c:pt>
                <c:pt idx="73">
                  <c:v>0</c:v>
                </c:pt>
                <c:pt idx="74">
                  <c:v>130</c:v>
                </c:pt>
                <c:pt idx="75">
                  <c:v>118</c:v>
                </c:pt>
                <c:pt idx="76">
                  <c:v>82</c:v>
                </c:pt>
                <c:pt idx="77">
                  <c:v>97</c:v>
                </c:pt>
                <c:pt idx="78">
                  <c:v>76</c:v>
                </c:pt>
                <c:pt idx="79">
                  <c:v>41</c:v>
                </c:pt>
                <c:pt idx="80">
                  <c:v>3</c:v>
                </c:pt>
                <c:pt idx="81">
                  <c:v>0</c:v>
                </c:pt>
                <c:pt idx="82">
                  <c:v>115</c:v>
                </c:pt>
                <c:pt idx="83">
                  <c:v>130</c:v>
                </c:pt>
                <c:pt idx="84">
                  <c:v>0</c:v>
                </c:pt>
                <c:pt idx="85">
                  <c:v>10</c:v>
                </c:pt>
                <c:pt idx="86">
                  <c:v>0</c:v>
                </c:pt>
                <c:pt idx="87">
                  <c:v>0</c:v>
                </c:pt>
                <c:pt idx="88">
                  <c:v>136</c:v>
                </c:pt>
                <c:pt idx="89">
                  <c:v>93</c:v>
                </c:pt>
                <c:pt idx="90">
                  <c:v>0</c:v>
                </c:pt>
                <c:pt idx="91">
                  <c:v>0</c:v>
                </c:pt>
                <c:pt idx="92">
                  <c:v>65</c:v>
                </c:pt>
                <c:pt idx="93">
                  <c:v>125</c:v>
                </c:pt>
                <c:pt idx="94">
                  <c:v>0</c:v>
                </c:pt>
                <c:pt idx="95">
                  <c:v>0</c:v>
                </c:pt>
                <c:pt idx="96">
                  <c:v>57</c:v>
                </c:pt>
                <c:pt idx="97">
                  <c:v>89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3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114</c:v>
                </c:pt>
                <c:pt idx="107">
                  <c:v>101</c:v>
                </c:pt>
                <c:pt idx="108">
                  <c:v>0</c:v>
                </c:pt>
                <c:pt idx="109">
                  <c:v>4</c:v>
                </c:pt>
                <c:pt idx="110">
                  <c:v>43</c:v>
                </c:pt>
                <c:pt idx="111">
                  <c:v>0</c:v>
                </c:pt>
                <c:pt idx="112">
                  <c:v>136</c:v>
                </c:pt>
                <c:pt idx="113">
                  <c:v>238</c:v>
                </c:pt>
                <c:pt idx="114">
                  <c:v>0</c:v>
                </c:pt>
                <c:pt idx="115">
                  <c:v>25</c:v>
                </c:pt>
                <c:pt idx="116">
                  <c:v>259</c:v>
                </c:pt>
                <c:pt idx="117">
                  <c:v>69</c:v>
                </c:pt>
                <c:pt idx="118">
                  <c:v>55</c:v>
                </c:pt>
                <c:pt idx="119">
                  <c:v>30</c:v>
                </c:pt>
                <c:pt idx="120">
                  <c:v>8</c:v>
                </c:pt>
                <c:pt idx="121">
                  <c:v>52</c:v>
                </c:pt>
                <c:pt idx="122">
                  <c:v>0</c:v>
                </c:pt>
                <c:pt idx="123">
                  <c:v>24</c:v>
                </c:pt>
                <c:pt idx="124">
                  <c:v>34</c:v>
                </c:pt>
                <c:pt idx="125">
                  <c:v>43</c:v>
                </c:pt>
                <c:pt idx="126">
                  <c:v>20</c:v>
                </c:pt>
                <c:pt idx="127">
                  <c:v>17</c:v>
                </c:pt>
                <c:pt idx="128">
                  <c:v>55</c:v>
                </c:pt>
                <c:pt idx="129">
                  <c:v>40</c:v>
                </c:pt>
                <c:pt idx="130">
                  <c:v>33</c:v>
                </c:pt>
                <c:pt idx="131">
                  <c:v>114</c:v>
                </c:pt>
                <c:pt idx="132">
                  <c:v>49</c:v>
                </c:pt>
                <c:pt idx="133">
                  <c:v>37</c:v>
                </c:pt>
                <c:pt idx="134">
                  <c:v>7</c:v>
                </c:pt>
                <c:pt idx="135">
                  <c:v>53</c:v>
                </c:pt>
                <c:pt idx="136">
                  <c:v>52</c:v>
                </c:pt>
                <c:pt idx="137">
                  <c:v>17</c:v>
                </c:pt>
                <c:pt idx="138">
                  <c:v>50</c:v>
                </c:pt>
                <c:pt idx="139">
                  <c:v>38</c:v>
                </c:pt>
                <c:pt idx="140">
                  <c:v>52</c:v>
                </c:pt>
                <c:pt idx="141">
                  <c:v>29</c:v>
                </c:pt>
                <c:pt idx="142">
                  <c:v>42</c:v>
                </c:pt>
                <c:pt idx="143">
                  <c:v>19</c:v>
                </c:pt>
                <c:pt idx="144">
                  <c:v>421</c:v>
                </c:pt>
                <c:pt idx="145">
                  <c:v>355</c:v>
                </c:pt>
                <c:pt idx="146">
                  <c:v>536</c:v>
                </c:pt>
                <c:pt idx="147">
                  <c:v>392</c:v>
                </c:pt>
                <c:pt idx="148">
                  <c:v>323</c:v>
                </c:pt>
                <c:pt idx="149">
                  <c:v>325</c:v>
                </c:pt>
                <c:pt idx="150">
                  <c:v>287</c:v>
                </c:pt>
                <c:pt idx="151">
                  <c:v>291</c:v>
                </c:pt>
                <c:pt idx="152">
                  <c:v>387</c:v>
                </c:pt>
                <c:pt idx="153">
                  <c:v>353</c:v>
                </c:pt>
                <c:pt idx="154">
                  <c:v>435</c:v>
                </c:pt>
                <c:pt idx="155">
                  <c:v>377</c:v>
                </c:pt>
                <c:pt idx="156">
                  <c:v>203</c:v>
                </c:pt>
                <c:pt idx="157">
                  <c:v>255</c:v>
                </c:pt>
                <c:pt idx="158">
                  <c:v>286</c:v>
                </c:pt>
                <c:pt idx="159">
                  <c:v>304</c:v>
                </c:pt>
                <c:pt idx="160">
                  <c:v>329</c:v>
                </c:pt>
                <c:pt idx="161">
                  <c:v>261</c:v>
                </c:pt>
                <c:pt idx="162">
                  <c:v>358</c:v>
                </c:pt>
                <c:pt idx="163">
                  <c:v>336</c:v>
                </c:pt>
                <c:pt idx="164">
                  <c:v>294</c:v>
                </c:pt>
                <c:pt idx="165">
                  <c:v>135</c:v>
                </c:pt>
                <c:pt idx="166">
                  <c:v>136</c:v>
                </c:pt>
                <c:pt idx="167">
                  <c:v>422</c:v>
                </c:pt>
                <c:pt idx="168">
                  <c:v>323</c:v>
                </c:pt>
                <c:pt idx="169">
                  <c:v>238</c:v>
                </c:pt>
                <c:pt idx="170">
                  <c:v>0</c:v>
                </c:pt>
                <c:pt idx="171">
                  <c:v>0</c:v>
                </c:pt>
                <c:pt idx="172">
                  <c:v>16</c:v>
                </c:pt>
                <c:pt idx="173">
                  <c:v>83</c:v>
                </c:pt>
                <c:pt idx="174">
                  <c:v>26</c:v>
                </c:pt>
                <c:pt idx="175">
                  <c:v>66</c:v>
                </c:pt>
                <c:pt idx="176">
                  <c:v>16</c:v>
                </c:pt>
                <c:pt idx="177">
                  <c:v>18</c:v>
                </c:pt>
                <c:pt idx="178">
                  <c:v>7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70</c:v>
                </c:pt>
                <c:pt idx="185">
                  <c:v>99</c:v>
                </c:pt>
                <c:pt idx="186">
                  <c:v>92</c:v>
                </c:pt>
                <c:pt idx="187">
                  <c:v>68</c:v>
                </c:pt>
                <c:pt idx="188">
                  <c:v>62</c:v>
                </c:pt>
                <c:pt idx="189">
                  <c:v>88</c:v>
                </c:pt>
                <c:pt idx="190">
                  <c:v>0</c:v>
                </c:pt>
                <c:pt idx="191">
                  <c:v>8</c:v>
                </c:pt>
                <c:pt idx="192">
                  <c:v>33</c:v>
                </c:pt>
                <c:pt idx="193">
                  <c:v>3</c:v>
                </c:pt>
                <c:pt idx="194">
                  <c:v>7</c:v>
                </c:pt>
                <c:pt idx="195">
                  <c:v>7</c:v>
                </c:pt>
                <c:pt idx="196">
                  <c:v>24</c:v>
                </c:pt>
                <c:pt idx="197">
                  <c:v>43</c:v>
                </c:pt>
                <c:pt idx="198">
                  <c:v>16</c:v>
                </c:pt>
                <c:pt idx="199">
                  <c:v>6</c:v>
                </c:pt>
                <c:pt idx="200">
                  <c:v>2</c:v>
                </c:pt>
                <c:pt idx="201">
                  <c:v>44</c:v>
                </c:pt>
                <c:pt idx="202">
                  <c:v>516</c:v>
                </c:pt>
                <c:pt idx="203">
                  <c:v>433</c:v>
                </c:pt>
                <c:pt idx="204">
                  <c:v>344</c:v>
                </c:pt>
                <c:pt idx="205">
                  <c:v>406</c:v>
                </c:pt>
                <c:pt idx="206">
                  <c:v>322</c:v>
                </c:pt>
                <c:pt idx="207">
                  <c:v>278</c:v>
                </c:pt>
                <c:pt idx="208">
                  <c:v>357</c:v>
                </c:pt>
                <c:pt idx="209">
                  <c:v>329</c:v>
                </c:pt>
                <c:pt idx="210">
                  <c:v>415</c:v>
                </c:pt>
                <c:pt idx="211">
                  <c:v>440</c:v>
                </c:pt>
                <c:pt idx="212">
                  <c:v>463</c:v>
                </c:pt>
                <c:pt idx="213">
                  <c:v>565</c:v>
                </c:pt>
                <c:pt idx="214">
                  <c:v>567</c:v>
                </c:pt>
                <c:pt idx="215">
                  <c:v>548</c:v>
                </c:pt>
                <c:pt idx="216">
                  <c:v>387</c:v>
                </c:pt>
                <c:pt idx="217">
                  <c:v>385</c:v>
                </c:pt>
                <c:pt idx="218">
                  <c:v>349</c:v>
                </c:pt>
                <c:pt idx="219">
                  <c:v>447</c:v>
                </c:pt>
                <c:pt idx="220">
                  <c:v>340</c:v>
                </c:pt>
                <c:pt idx="221">
                  <c:v>277</c:v>
                </c:pt>
                <c:pt idx="222">
                  <c:v>333</c:v>
                </c:pt>
                <c:pt idx="223">
                  <c:v>326</c:v>
                </c:pt>
                <c:pt idx="224">
                  <c:v>531</c:v>
                </c:pt>
              </c:numCache>
            </c:numRef>
          </c:val>
        </c:ser>
        <c:dLbls/>
        <c:axId val="44644224"/>
        <c:axId val="44645760"/>
      </c:barChart>
      <c:catAx>
        <c:axId val="44644224"/>
        <c:scaling>
          <c:orientation val="minMax"/>
        </c:scaling>
        <c:axPos val="b"/>
        <c:tickLblPos val="nextTo"/>
        <c:crossAx val="44645760"/>
        <c:crosses val="autoZero"/>
        <c:auto val="1"/>
        <c:lblAlgn val="ctr"/>
        <c:lblOffset val="100"/>
      </c:catAx>
      <c:valAx>
        <c:axId val="44645760"/>
        <c:scaling>
          <c:orientation val="minMax"/>
        </c:scaling>
        <c:axPos val="l"/>
        <c:majorGridlines/>
        <c:numFmt formatCode="General" sourceLinked="1"/>
        <c:tickLblPos val="nextTo"/>
        <c:crossAx val="44644224"/>
        <c:crosses val="autoZero"/>
        <c:crossBetween val="between"/>
      </c:valAx>
    </c:plotArea>
    <c:plotVisOnly val="1"/>
    <c:dispBlanksAs val="gap"/>
  </c:chart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val>
            <c:numRef>
              <c:f>Sheet1!$B$2:$B$226</c:f>
              <c:numCache>
                <c:formatCode>General</c:formatCode>
                <c:ptCount val="225"/>
                <c:pt idx="0">
                  <c:v>212</c:v>
                </c:pt>
                <c:pt idx="1">
                  <c:v>90</c:v>
                </c:pt>
                <c:pt idx="2">
                  <c:v>99</c:v>
                </c:pt>
                <c:pt idx="3">
                  <c:v>61</c:v>
                </c:pt>
                <c:pt idx="4">
                  <c:v>89</c:v>
                </c:pt>
                <c:pt idx="5">
                  <c:v>83</c:v>
                </c:pt>
                <c:pt idx="6">
                  <c:v>64</c:v>
                </c:pt>
                <c:pt idx="7">
                  <c:v>83</c:v>
                </c:pt>
                <c:pt idx="8">
                  <c:v>56</c:v>
                </c:pt>
                <c:pt idx="9">
                  <c:v>45</c:v>
                </c:pt>
                <c:pt idx="10">
                  <c:v>85</c:v>
                </c:pt>
                <c:pt idx="11">
                  <c:v>115</c:v>
                </c:pt>
                <c:pt idx="12">
                  <c:v>62</c:v>
                </c:pt>
                <c:pt idx="13">
                  <c:v>73</c:v>
                </c:pt>
                <c:pt idx="14">
                  <c:v>134</c:v>
                </c:pt>
                <c:pt idx="15">
                  <c:v>119</c:v>
                </c:pt>
                <c:pt idx="16">
                  <c:v>82</c:v>
                </c:pt>
                <c:pt idx="17">
                  <c:v>84</c:v>
                </c:pt>
                <c:pt idx="18">
                  <c:v>92</c:v>
                </c:pt>
                <c:pt idx="19">
                  <c:v>53</c:v>
                </c:pt>
                <c:pt idx="20">
                  <c:v>57</c:v>
                </c:pt>
                <c:pt idx="21">
                  <c:v>48</c:v>
                </c:pt>
                <c:pt idx="22">
                  <c:v>78</c:v>
                </c:pt>
                <c:pt idx="23">
                  <c:v>64</c:v>
                </c:pt>
                <c:pt idx="24">
                  <c:v>77</c:v>
                </c:pt>
                <c:pt idx="25">
                  <c:v>68</c:v>
                </c:pt>
                <c:pt idx="26">
                  <c:v>92</c:v>
                </c:pt>
                <c:pt idx="27">
                  <c:v>71</c:v>
                </c:pt>
                <c:pt idx="28">
                  <c:v>77</c:v>
                </c:pt>
                <c:pt idx="29">
                  <c:v>73</c:v>
                </c:pt>
                <c:pt idx="30">
                  <c:v>75</c:v>
                </c:pt>
                <c:pt idx="31">
                  <c:v>134</c:v>
                </c:pt>
                <c:pt idx="32">
                  <c:v>83</c:v>
                </c:pt>
                <c:pt idx="33">
                  <c:v>71</c:v>
                </c:pt>
                <c:pt idx="34">
                  <c:v>76</c:v>
                </c:pt>
                <c:pt idx="35">
                  <c:v>77</c:v>
                </c:pt>
                <c:pt idx="36">
                  <c:v>85</c:v>
                </c:pt>
                <c:pt idx="37">
                  <c:v>89</c:v>
                </c:pt>
                <c:pt idx="38">
                  <c:v>95</c:v>
                </c:pt>
                <c:pt idx="39">
                  <c:v>56</c:v>
                </c:pt>
                <c:pt idx="40">
                  <c:v>106</c:v>
                </c:pt>
                <c:pt idx="41">
                  <c:v>75</c:v>
                </c:pt>
                <c:pt idx="42">
                  <c:v>102</c:v>
                </c:pt>
                <c:pt idx="43">
                  <c:v>87</c:v>
                </c:pt>
                <c:pt idx="44">
                  <c:v>105</c:v>
                </c:pt>
                <c:pt idx="45">
                  <c:v>80</c:v>
                </c:pt>
                <c:pt idx="46">
                  <c:v>48</c:v>
                </c:pt>
                <c:pt idx="47">
                  <c:v>57</c:v>
                </c:pt>
                <c:pt idx="48">
                  <c:v>17</c:v>
                </c:pt>
                <c:pt idx="49">
                  <c:v>16</c:v>
                </c:pt>
                <c:pt idx="50">
                  <c:v>91</c:v>
                </c:pt>
                <c:pt idx="51">
                  <c:v>58</c:v>
                </c:pt>
                <c:pt idx="52">
                  <c:v>67</c:v>
                </c:pt>
                <c:pt idx="53">
                  <c:v>68</c:v>
                </c:pt>
                <c:pt idx="54">
                  <c:v>65</c:v>
                </c:pt>
                <c:pt idx="55">
                  <c:v>95</c:v>
                </c:pt>
                <c:pt idx="56">
                  <c:v>87</c:v>
                </c:pt>
                <c:pt idx="57">
                  <c:v>63</c:v>
                </c:pt>
                <c:pt idx="58">
                  <c:v>18</c:v>
                </c:pt>
                <c:pt idx="59">
                  <c:v>48</c:v>
                </c:pt>
                <c:pt idx="60">
                  <c:v>77</c:v>
                </c:pt>
                <c:pt idx="61">
                  <c:v>85</c:v>
                </c:pt>
                <c:pt idx="62">
                  <c:v>7</c:v>
                </c:pt>
                <c:pt idx="63">
                  <c:v>13</c:v>
                </c:pt>
                <c:pt idx="64">
                  <c:v>10</c:v>
                </c:pt>
                <c:pt idx="65">
                  <c:v>4</c:v>
                </c:pt>
                <c:pt idx="66">
                  <c:v>92</c:v>
                </c:pt>
                <c:pt idx="67">
                  <c:v>87</c:v>
                </c:pt>
                <c:pt idx="68">
                  <c:v>62</c:v>
                </c:pt>
                <c:pt idx="69">
                  <c:v>68</c:v>
                </c:pt>
                <c:pt idx="70">
                  <c:v>77</c:v>
                </c:pt>
                <c:pt idx="71">
                  <c:v>81</c:v>
                </c:pt>
                <c:pt idx="72">
                  <c:v>41</c:v>
                </c:pt>
                <c:pt idx="73">
                  <c:v>66</c:v>
                </c:pt>
                <c:pt idx="74">
                  <c:v>24</c:v>
                </c:pt>
                <c:pt idx="75">
                  <c:v>24</c:v>
                </c:pt>
                <c:pt idx="76">
                  <c:v>15</c:v>
                </c:pt>
                <c:pt idx="77">
                  <c:v>9</c:v>
                </c:pt>
                <c:pt idx="78">
                  <c:v>22</c:v>
                </c:pt>
                <c:pt idx="79">
                  <c:v>27</c:v>
                </c:pt>
                <c:pt idx="80">
                  <c:v>138</c:v>
                </c:pt>
                <c:pt idx="81">
                  <c:v>113</c:v>
                </c:pt>
                <c:pt idx="82">
                  <c:v>37</c:v>
                </c:pt>
                <c:pt idx="83">
                  <c:v>24</c:v>
                </c:pt>
                <c:pt idx="84">
                  <c:v>75</c:v>
                </c:pt>
                <c:pt idx="85">
                  <c:v>86</c:v>
                </c:pt>
                <c:pt idx="86">
                  <c:v>86</c:v>
                </c:pt>
                <c:pt idx="87">
                  <c:v>87</c:v>
                </c:pt>
                <c:pt idx="88">
                  <c:v>21</c:v>
                </c:pt>
                <c:pt idx="89">
                  <c:v>18</c:v>
                </c:pt>
                <c:pt idx="90">
                  <c:v>79</c:v>
                </c:pt>
                <c:pt idx="91">
                  <c:v>85</c:v>
                </c:pt>
                <c:pt idx="92">
                  <c:v>24</c:v>
                </c:pt>
                <c:pt idx="93">
                  <c:v>1</c:v>
                </c:pt>
                <c:pt idx="94">
                  <c:v>114</c:v>
                </c:pt>
                <c:pt idx="95">
                  <c:v>168</c:v>
                </c:pt>
                <c:pt idx="96">
                  <c:v>32</c:v>
                </c:pt>
                <c:pt idx="97">
                  <c:v>9</c:v>
                </c:pt>
                <c:pt idx="98">
                  <c:v>87</c:v>
                </c:pt>
                <c:pt idx="99">
                  <c:v>79</c:v>
                </c:pt>
                <c:pt idx="100">
                  <c:v>68</c:v>
                </c:pt>
                <c:pt idx="101">
                  <c:v>72</c:v>
                </c:pt>
                <c:pt idx="102">
                  <c:v>56</c:v>
                </c:pt>
                <c:pt idx="103">
                  <c:v>75</c:v>
                </c:pt>
                <c:pt idx="104">
                  <c:v>111</c:v>
                </c:pt>
                <c:pt idx="105">
                  <c:v>90</c:v>
                </c:pt>
                <c:pt idx="106">
                  <c:v>10</c:v>
                </c:pt>
                <c:pt idx="107">
                  <c:v>4</c:v>
                </c:pt>
                <c:pt idx="108">
                  <c:v>99</c:v>
                </c:pt>
                <c:pt idx="109">
                  <c:v>83</c:v>
                </c:pt>
                <c:pt idx="110">
                  <c:v>44</c:v>
                </c:pt>
                <c:pt idx="111">
                  <c:v>194</c:v>
                </c:pt>
                <c:pt idx="112">
                  <c:v>231</c:v>
                </c:pt>
                <c:pt idx="113">
                  <c:v>127</c:v>
                </c:pt>
                <c:pt idx="114">
                  <c:v>3</c:v>
                </c:pt>
                <c:pt idx="115">
                  <c:v>20</c:v>
                </c:pt>
                <c:pt idx="116">
                  <c:v>90</c:v>
                </c:pt>
                <c:pt idx="117">
                  <c:v>44</c:v>
                </c:pt>
                <c:pt idx="118">
                  <c:v>100</c:v>
                </c:pt>
                <c:pt idx="119">
                  <c:v>146</c:v>
                </c:pt>
                <c:pt idx="120">
                  <c:v>53</c:v>
                </c:pt>
                <c:pt idx="121">
                  <c:v>19</c:v>
                </c:pt>
                <c:pt idx="122">
                  <c:v>65</c:v>
                </c:pt>
                <c:pt idx="123">
                  <c:v>57</c:v>
                </c:pt>
                <c:pt idx="124">
                  <c:v>68</c:v>
                </c:pt>
                <c:pt idx="125">
                  <c:v>116</c:v>
                </c:pt>
                <c:pt idx="126">
                  <c:v>80</c:v>
                </c:pt>
                <c:pt idx="127">
                  <c:v>79</c:v>
                </c:pt>
                <c:pt idx="128">
                  <c:v>109</c:v>
                </c:pt>
                <c:pt idx="129">
                  <c:v>97</c:v>
                </c:pt>
                <c:pt idx="130">
                  <c:v>79</c:v>
                </c:pt>
                <c:pt idx="131">
                  <c:v>134</c:v>
                </c:pt>
                <c:pt idx="132">
                  <c:v>92</c:v>
                </c:pt>
                <c:pt idx="133">
                  <c:v>49</c:v>
                </c:pt>
                <c:pt idx="134">
                  <c:v>84</c:v>
                </c:pt>
                <c:pt idx="135">
                  <c:v>48</c:v>
                </c:pt>
                <c:pt idx="136">
                  <c:v>53</c:v>
                </c:pt>
                <c:pt idx="137">
                  <c:v>94</c:v>
                </c:pt>
                <c:pt idx="138">
                  <c:v>119</c:v>
                </c:pt>
                <c:pt idx="139">
                  <c:v>83</c:v>
                </c:pt>
                <c:pt idx="140">
                  <c:v>58</c:v>
                </c:pt>
                <c:pt idx="141">
                  <c:v>73</c:v>
                </c:pt>
                <c:pt idx="142">
                  <c:v>54</c:v>
                </c:pt>
                <c:pt idx="143">
                  <c:v>78</c:v>
                </c:pt>
                <c:pt idx="144">
                  <c:v>1</c:v>
                </c:pt>
                <c:pt idx="145">
                  <c:v>3</c:v>
                </c:pt>
                <c:pt idx="146">
                  <c:v>20</c:v>
                </c:pt>
                <c:pt idx="147">
                  <c:v>8</c:v>
                </c:pt>
                <c:pt idx="148">
                  <c:v>2</c:v>
                </c:pt>
                <c:pt idx="149">
                  <c:v>10</c:v>
                </c:pt>
                <c:pt idx="150">
                  <c:v>7</c:v>
                </c:pt>
                <c:pt idx="151">
                  <c:v>1</c:v>
                </c:pt>
                <c:pt idx="152">
                  <c:v>2</c:v>
                </c:pt>
                <c:pt idx="153">
                  <c:v>2</c:v>
                </c:pt>
                <c:pt idx="154">
                  <c:v>6</c:v>
                </c:pt>
                <c:pt idx="155">
                  <c:v>1</c:v>
                </c:pt>
                <c:pt idx="156">
                  <c:v>4</c:v>
                </c:pt>
                <c:pt idx="157">
                  <c:v>3</c:v>
                </c:pt>
                <c:pt idx="158">
                  <c:v>4</c:v>
                </c:pt>
                <c:pt idx="159">
                  <c:v>9</c:v>
                </c:pt>
                <c:pt idx="160">
                  <c:v>12</c:v>
                </c:pt>
                <c:pt idx="161">
                  <c:v>1</c:v>
                </c:pt>
                <c:pt idx="162">
                  <c:v>4</c:v>
                </c:pt>
                <c:pt idx="163">
                  <c:v>1</c:v>
                </c:pt>
                <c:pt idx="164">
                  <c:v>39</c:v>
                </c:pt>
                <c:pt idx="165">
                  <c:v>22</c:v>
                </c:pt>
                <c:pt idx="166">
                  <c:v>53</c:v>
                </c:pt>
                <c:pt idx="167">
                  <c:v>57</c:v>
                </c:pt>
                <c:pt idx="168">
                  <c:v>58</c:v>
                </c:pt>
                <c:pt idx="169">
                  <c:v>41</c:v>
                </c:pt>
                <c:pt idx="170">
                  <c:v>98</c:v>
                </c:pt>
                <c:pt idx="171">
                  <c:v>89</c:v>
                </c:pt>
                <c:pt idx="172">
                  <c:v>134</c:v>
                </c:pt>
                <c:pt idx="173">
                  <c:v>63</c:v>
                </c:pt>
                <c:pt idx="174">
                  <c:v>116</c:v>
                </c:pt>
                <c:pt idx="175">
                  <c:v>179</c:v>
                </c:pt>
                <c:pt idx="176">
                  <c:v>159</c:v>
                </c:pt>
                <c:pt idx="177">
                  <c:v>141</c:v>
                </c:pt>
                <c:pt idx="178">
                  <c:v>63</c:v>
                </c:pt>
                <c:pt idx="179">
                  <c:v>49</c:v>
                </c:pt>
                <c:pt idx="180">
                  <c:v>69</c:v>
                </c:pt>
                <c:pt idx="181">
                  <c:v>96</c:v>
                </c:pt>
                <c:pt idx="182">
                  <c:v>152</c:v>
                </c:pt>
                <c:pt idx="183">
                  <c:v>88</c:v>
                </c:pt>
                <c:pt idx="184">
                  <c:v>12</c:v>
                </c:pt>
                <c:pt idx="185">
                  <c:v>2</c:v>
                </c:pt>
                <c:pt idx="186">
                  <c:v>11</c:v>
                </c:pt>
                <c:pt idx="187">
                  <c:v>11</c:v>
                </c:pt>
                <c:pt idx="188">
                  <c:v>2</c:v>
                </c:pt>
                <c:pt idx="189">
                  <c:v>29</c:v>
                </c:pt>
                <c:pt idx="190">
                  <c:v>86</c:v>
                </c:pt>
                <c:pt idx="191">
                  <c:v>53</c:v>
                </c:pt>
                <c:pt idx="192">
                  <c:v>164</c:v>
                </c:pt>
                <c:pt idx="193">
                  <c:v>172</c:v>
                </c:pt>
                <c:pt idx="194">
                  <c:v>104</c:v>
                </c:pt>
                <c:pt idx="195">
                  <c:v>84</c:v>
                </c:pt>
                <c:pt idx="196">
                  <c:v>185</c:v>
                </c:pt>
                <c:pt idx="197">
                  <c:v>171</c:v>
                </c:pt>
                <c:pt idx="198">
                  <c:v>93</c:v>
                </c:pt>
                <c:pt idx="199">
                  <c:v>128</c:v>
                </c:pt>
                <c:pt idx="200">
                  <c:v>182</c:v>
                </c:pt>
                <c:pt idx="201">
                  <c:v>83</c:v>
                </c:pt>
                <c:pt idx="202">
                  <c:v>9</c:v>
                </c:pt>
                <c:pt idx="203">
                  <c:v>16</c:v>
                </c:pt>
                <c:pt idx="204">
                  <c:v>94</c:v>
                </c:pt>
                <c:pt idx="205">
                  <c:v>52</c:v>
                </c:pt>
                <c:pt idx="206">
                  <c:v>48</c:v>
                </c:pt>
                <c:pt idx="207">
                  <c:v>112</c:v>
                </c:pt>
                <c:pt idx="208">
                  <c:v>64</c:v>
                </c:pt>
                <c:pt idx="209">
                  <c:v>120</c:v>
                </c:pt>
                <c:pt idx="210">
                  <c:v>73</c:v>
                </c:pt>
                <c:pt idx="211">
                  <c:v>15</c:v>
                </c:pt>
                <c:pt idx="212">
                  <c:v>28</c:v>
                </c:pt>
                <c:pt idx="213">
                  <c:v>5</c:v>
                </c:pt>
                <c:pt idx="214">
                  <c:v>48</c:v>
                </c:pt>
                <c:pt idx="215">
                  <c:v>13</c:v>
                </c:pt>
                <c:pt idx="216">
                  <c:v>9</c:v>
                </c:pt>
                <c:pt idx="217">
                  <c:v>30</c:v>
                </c:pt>
                <c:pt idx="218">
                  <c:v>169</c:v>
                </c:pt>
                <c:pt idx="219">
                  <c:v>35</c:v>
                </c:pt>
                <c:pt idx="220">
                  <c:v>107</c:v>
                </c:pt>
                <c:pt idx="221">
                  <c:v>85</c:v>
                </c:pt>
                <c:pt idx="222">
                  <c:v>111</c:v>
                </c:pt>
                <c:pt idx="223">
                  <c:v>73</c:v>
                </c:pt>
                <c:pt idx="224">
                  <c:v>8</c:v>
                </c:pt>
              </c:numCache>
            </c:numRef>
          </c:val>
        </c:ser>
        <c:dLbls/>
        <c:axId val="44807296"/>
        <c:axId val="44808832"/>
      </c:barChart>
      <c:catAx>
        <c:axId val="44807296"/>
        <c:scaling>
          <c:orientation val="minMax"/>
        </c:scaling>
        <c:axPos val="b"/>
        <c:tickLblPos val="nextTo"/>
        <c:crossAx val="44808832"/>
        <c:crosses val="autoZero"/>
        <c:auto val="1"/>
        <c:lblAlgn val="ctr"/>
        <c:lblOffset val="100"/>
      </c:catAx>
      <c:valAx>
        <c:axId val="44808832"/>
        <c:scaling>
          <c:orientation val="minMax"/>
          <c:max val="600"/>
        </c:scaling>
        <c:axPos val="l"/>
        <c:majorGridlines/>
        <c:numFmt formatCode="General" sourceLinked="1"/>
        <c:tickLblPos val="nextTo"/>
        <c:crossAx val="44807296"/>
        <c:crosses val="autoZero"/>
        <c:crossBetween val="between"/>
      </c:valAx>
    </c:plotArea>
    <c:plotVisOnly val="1"/>
    <c:dispBlanksAs val="gap"/>
  </c:chart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"/>
  <c:chart>
    <c:plotArea>
      <c:layout/>
      <c:barChart>
        <c:barDir val="col"/>
        <c:grouping val="clustered"/>
        <c:ser>
          <c:idx val="0"/>
          <c:order val="0"/>
          <c:val>
            <c:numRef>
              <c:f>Sheet1!$C$2:$C$226</c:f>
              <c:numCache>
                <c:formatCode>General</c:formatCode>
                <c:ptCount val="2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26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12</c:v>
                </c:pt>
                <c:pt idx="15">
                  <c:v>0</c:v>
                </c:pt>
                <c:pt idx="16">
                  <c:v>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3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4</c:v>
                </c:pt>
                <c:pt idx="43">
                  <c:v>2</c:v>
                </c:pt>
                <c:pt idx="44">
                  <c:v>2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69</c:v>
                </c:pt>
                <c:pt idx="49">
                  <c:v>74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8</c:v>
                </c:pt>
                <c:pt idx="57">
                  <c:v>0</c:v>
                </c:pt>
                <c:pt idx="58">
                  <c:v>83</c:v>
                </c:pt>
                <c:pt idx="59">
                  <c:v>60</c:v>
                </c:pt>
                <c:pt idx="60">
                  <c:v>0</c:v>
                </c:pt>
                <c:pt idx="61">
                  <c:v>0</c:v>
                </c:pt>
                <c:pt idx="62">
                  <c:v>65</c:v>
                </c:pt>
                <c:pt idx="63">
                  <c:v>96</c:v>
                </c:pt>
                <c:pt idx="64">
                  <c:v>134</c:v>
                </c:pt>
                <c:pt idx="65">
                  <c:v>111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3</c:v>
                </c:pt>
                <c:pt idx="70">
                  <c:v>0</c:v>
                </c:pt>
                <c:pt idx="71">
                  <c:v>7</c:v>
                </c:pt>
                <c:pt idx="72">
                  <c:v>0</c:v>
                </c:pt>
                <c:pt idx="73">
                  <c:v>0</c:v>
                </c:pt>
                <c:pt idx="74">
                  <c:v>130</c:v>
                </c:pt>
                <c:pt idx="75">
                  <c:v>118</c:v>
                </c:pt>
                <c:pt idx="76">
                  <c:v>82</c:v>
                </c:pt>
                <c:pt idx="77">
                  <c:v>97</c:v>
                </c:pt>
                <c:pt idx="78">
                  <c:v>76</c:v>
                </c:pt>
                <c:pt idx="79">
                  <c:v>41</c:v>
                </c:pt>
                <c:pt idx="80">
                  <c:v>3</c:v>
                </c:pt>
                <c:pt idx="81">
                  <c:v>0</c:v>
                </c:pt>
                <c:pt idx="82">
                  <c:v>115</c:v>
                </c:pt>
                <c:pt idx="83">
                  <c:v>130</c:v>
                </c:pt>
                <c:pt idx="84">
                  <c:v>0</c:v>
                </c:pt>
                <c:pt idx="85">
                  <c:v>10</c:v>
                </c:pt>
                <c:pt idx="86">
                  <c:v>0</c:v>
                </c:pt>
                <c:pt idx="87">
                  <c:v>0</c:v>
                </c:pt>
                <c:pt idx="88">
                  <c:v>136</c:v>
                </c:pt>
                <c:pt idx="89">
                  <c:v>93</c:v>
                </c:pt>
                <c:pt idx="90">
                  <c:v>0</c:v>
                </c:pt>
                <c:pt idx="91">
                  <c:v>0</c:v>
                </c:pt>
                <c:pt idx="92">
                  <c:v>65</c:v>
                </c:pt>
                <c:pt idx="93">
                  <c:v>125</c:v>
                </c:pt>
                <c:pt idx="94">
                  <c:v>0</c:v>
                </c:pt>
                <c:pt idx="95">
                  <c:v>0</c:v>
                </c:pt>
                <c:pt idx="96">
                  <c:v>57</c:v>
                </c:pt>
                <c:pt idx="97">
                  <c:v>89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3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114</c:v>
                </c:pt>
                <c:pt idx="107">
                  <c:v>101</c:v>
                </c:pt>
                <c:pt idx="108">
                  <c:v>0</c:v>
                </c:pt>
                <c:pt idx="109">
                  <c:v>4</c:v>
                </c:pt>
                <c:pt idx="110">
                  <c:v>43</c:v>
                </c:pt>
                <c:pt idx="111">
                  <c:v>0</c:v>
                </c:pt>
                <c:pt idx="112">
                  <c:v>136</c:v>
                </c:pt>
                <c:pt idx="113">
                  <c:v>238</c:v>
                </c:pt>
                <c:pt idx="114">
                  <c:v>0</c:v>
                </c:pt>
                <c:pt idx="115">
                  <c:v>25</c:v>
                </c:pt>
                <c:pt idx="116">
                  <c:v>259</c:v>
                </c:pt>
                <c:pt idx="117">
                  <c:v>69</c:v>
                </c:pt>
                <c:pt idx="118">
                  <c:v>55</c:v>
                </c:pt>
                <c:pt idx="119">
                  <c:v>30</c:v>
                </c:pt>
                <c:pt idx="120">
                  <c:v>8</c:v>
                </c:pt>
                <c:pt idx="121">
                  <c:v>52</c:v>
                </c:pt>
                <c:pt idx="122">
                  <c:v>0</c:v>
                </c:pt>
                <c:pt idx="123">
                  <c:v>24</c:v>
                </c:pt>
                <c:pt idx="124">
                  <c:v>34</c:v>
                </c:pt>
                <c:pt idx="125">
                  <c:v>43</c:v>
                </c:pt>
                <c:pt idx="126">
                  <c:v>20</c:v>
                </c:pt>
                <c:pt idx="127">
                  <c:v>17</c:v>
                </c:pt>
                <c:pt idx="128">
                  <c:v>55</c:v>
                </c:pt>
                <c:pt idx="129">
                  <c:v>40</c:v>
                </c:pt>
                <c:pt idx="130">
                  <c:v>33</c:v>
                </c:pt>
                <c:pt idx="131">
                  <c:v>114</c:v>
                </c:pt>
                <c:pt idx="132">
                  <c:v>49</c:v>
                </c:pt>
                <c:pt idx="133">
                  <c:v>37</c:v>
                </c:pt>
                <c:pt idx="134">
                  <c:v>7</c:v>
                </c:pt>
                <c:pt idx="135">
                  <c:v>53</c:v>
                </c:pt>
                <c:pt idx="136">
                  <c:v>52</c:v>
                </c:pt>
                <c:pt idx="137">
                  <c:v>17</c:v>
                </c:pt>
                <c:pt idx="138">
                  <c:v>50</c:v>
                </c:pt>
                <c:pt idx="139">
                  <c:v>38</c:v>
                </c:pt>
                <c:pt idx="140">
                  <c:v>52</c:v>
                </c:pt>
                <c:pt idx="141">
                  <c:v>29</c:v>
                </c:pt>
                <c:pt idx="142">
                  <c:v>42</c:v>
                </c:pt>
                <c:pt idx="143">
                  <c:v>19</c:v>
                </c:pt>
                <c:pt idx="144">
                  <c:v>421</c:v>
                </c:pt>
                <c:pt idx="145">
                  <c:v>355</c:v>
                </c:pt>
                <c:pt idx="146">
                  <c:v>536</c:v>
                </c:pt>
                <c:pt idx="147">
                  <c:v>392</c:v>
                </c:pt>
                <c:pt idx="148">
                  <c:v>323</c:v>
                </c:pt>
                <c:pt idx="149">
                  <c:v>325</c:v>
                </c:pt>
                <c:pt idx="150">
                  <c:v>287</c:v>
                </c:pt>
                <c:pt idx="151">
                  <c:v>291</c:v>
                </c:pt>
                <c:pt idx="152">
                  <c:v>387</c:v>
                </c:pt>
                <c:pt idx="153">
                  <c:v>353</c:v>
                </c:pt>
                <c:pt idx="154">
                  <c:v>435</c:v>
                </c:pt>
                <c:pt idx="155">
                  <c:v>377</c:v>
                </c:pt>
                <c:pt idx="156">
                  <c:v>203</c:v>
                </c:pt>
                <c:pt idx="157">
                  <c:v>255</c:v>
                </c:pt>
                <c:pt idx="158">
                  <c:v>286</c:v>
                </c:pt>
                <c:pt idx="159">
                  <c:v>304</c:v>
                </c:pt>
                <c:pt idx="160">
                  <c:v>329</c:v>
                </c:pt>
                <c:pt idx="161">
                  <c:v>261</c:v>
                </c:pt>
                <c:pt idx="162">
                  <c:v>358</c:v>
                </c:pt>
                <c:pt idx="163">
                  <c:v>336</c:v>
                </c:pt>
                <c:pt idx="164">
                  <c:v>294</c:v>
                </c:pt>
                <c:pt idx="165">
                  <c:v>135</c:v>
                </c:pt>
                <c:pt idx="166">
                  <c:v>136</c:v>
                </c:pt>
                <c:pt idx="167">
                  <c:v>422</c:v>
                </c:pt>
                <c:pt idx="168">
                  <c:v>323</c:v>
                </c:pt>
                <c:pt idx="169">
                  <c:v>238</c:v>
                </c:pt>
                <c:pt idx="170">
                  <c:v>0</c:v>
                </c:pt>
                <c:pt idx="171">
                  <c:v>0</c:v>
                </c:pt>
                <c:pt idx="172">
                  <c:v>16</c:v>
                </c:pt>
                <c:pt idx="173">
                  <c:v>83</c:v>
                </c:pt>
                <c:pt idx="174">
                  <c:v>26</c:v>
                </c:pt>
                <c:pt idx="175">
                  <c:v>66</c:v>
                </c:pt>
                <c:pt idx="176">
                  <c:v>16</c:v>
                </c:pt>
                <c:pt idx="177">
                  <c:v>18</c:v>
                </c:pt>
                <c:pt idx="178">
                  <c:v>7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70</c:v>
                </c:pt>
                <c:pt idx="185">
                  <c:v>99</c:v>
                </c:pt>
                <c:pt idx="186">
                  <c:v>92</c:v>
                </c:pt>
                <c:pt idx="187">
                  <c:v>68</c:v>
                </c:pt>
                <c:pt idx="188">
                  <c:v>62</c:v>
                </c:pt>
                <c:pt idx="189">
                  <c:v>88</c:v>
                </c:pt>
                <c:pt idx="190">
                  <c:v>0</c:v>
                </c:pt>
                <c:pt idx="191">
                  <c:v>8</c:v>
                </c:pt>
                <c:pt idx="192">
                  <c:v>33</c:v>
                </c:pt>
                <c:pt idx="193">
                  <c:v>3</c:v>
                </c:pt>
                <c:pt idx="194">
                  <c:v>7</c:v>
                </c:pt>
                <c:pt idx="195">
                  <c:v>7</c:v>
                </c:pt>
                <c:pt idx="196">
                  <c:v>24</c:v>
                </c:pt>
                <c:pt idx="197">
                  <c:v>43</c:v>
                </c:pt>
                <c:pt idx="198">
                  <c:v>16</c:v>
                </c:pt>
                <c:pt idx="199">
                  <c:v>6</c:v>
                </c:pt>
                <c:pt idx="200">
                  <c:v>2</c:v>
                </c:pt>
                <c:pt idx="201">
                  <c:v>44</c:v>
                </c:pt>
                <c:pt idx="202">
                  <c:v>516</c:v>
                </c:pt>
                <c:pt idx="203">
                  <c:v>433</c:v>
                </c:pt>
                <c:pt idx="204">
                  <c:v>344</c:v>
                </c:pt>
                <c:pt idx="205">
                  <c:v>406</c:v>
                </c:pt>
                <c:pt idx="206">
                  <c:v>322</c:v>
                </c:pt>
                <c:pt idx="207">
                  <c:v>278</c:v>
                </c:pt>
                <c:pt idx="208">
                  <c:v>357</c:v>
                </c:pt>
                <c:pt idx="209">
                  <c:v>329</c:v>
                </c:pt>
                <c:pt idx="210">
                  <c:v>415</c:v>
                </c:pt>
                <c:pt idx="211">
                  <c:v>440</c:v>
                </c:pt>
                <c:pt idx="212">
                  <c:v>463</c:v>
                </c:pt>
                <c:pt idx="213">
                  <c:v>565</c:v>
                </c:pt>
                <c:pt idx="214">
                  <c:v>567</c:v>
                </c:pt>
                <c:pt idx="215">
                  <c:v>548</c:v>
                </c:pt>
                <c:pt idx="216">
                  <c:v>387</c:v>
                </c:pt>
                <c:pt idx="217">
                  <c:v>385</c:v>
                </c:pt>
                <c:pt idx="218">
                  <c:v>349</c:v>
                </c:pt>
                <c:pt idx="219">
                  <c:v>447</c:v>
                </c:pt>
                <c:pt idx="220">
                  <c:v>340</c:v>
                </c:pt>
                <c:pt idx="221">
                  <c:v>277</c:v>
                </c:pt>
                <c:pt idx="222">
                  <c:v>333</c:v>
                </c:pt>
                <c:pt idx="223">
                  <c:v>326</c:v>
                </c:pt>
                <c:pt idx="224">
                  <c:v>531</c:v>
                </c:pt>
              </c:numCache>
            </c:numRef>
          </c:val>
        </c:ser>
        <c:dLbls/>
        <c:axId val="44816256"/>
        <c:axId val="44817792"/>
      </c:barChart>
      <c:catAx>
        <c:axId val="44816256"/>
        <c:scaling>
          <c:orientation val="minMax"/>
        </c:scaling>
        <c:axPos val="b"/>
        <c:tickLblPos val="nextTo"/>
        <c:crossAx val="44817792"/>
        <c:crosses val="autoZero"/>
        <c:auto val="1"/>
        <c:lblAlgn val="ctr"/>
        <c:lblOffset val="100"/>
      </c:catAx>
      <c:valAx>
        <c:axId val="44817792"/>
        <c:scaling>
          <c:orientation val="minMax"/>
        </c:scaling>
        <c:axPos val="l"/>
        <c:majorGridlines/>
        <c:numFmt formatCode="General" sourceLinked="1"/>
        <c:tickLblPos val="nextTo"/>
        <c:crossAx val="44816256"/>
        <c:crosses val="autoZero"/>
        <c:crossBetween val="between"/>
      </c:valAx>
    </c:plotArea>
    <c:plotVisOnly val="1"/>
    <c:dispBlanksAs val="gap"/>
  </c:chart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8"/>
  <c:chart>
    <c:title>
      <c:tx>
        <c:rich>
          <a:bodyPr/>
          <a:lstStyle/>
          <a:p>
            <a:pPr>
              <a:defRPr/>
            </a:pPr>
            <a:r>
              <a:rPr lang="en-US" b="0" dirty="0" smtClean="0"/>
              <a:t>Frequency of EFCC89</a:t>
            </a:r>
            <a:r>
              <a:rPr lang="en-US" b="0" baseline="0" dirty="0" smtClean="0"/>
              <a:t> in </a:t>
            </a:r>
            <a:r>
              <a:rPr lang="en-US" b="0" baseline="0" dirty="0" err="1" smtClean="0"/>
              <a:t>Voynich</a:t>
            </a:r>
            <a:r>
              <a:rPr lang="en-US" b="0" baseline="0" dirty="0" smtClean="0"/>
              <a:t> B pages</a:t>
            </a:r>
            <a:endParaRPr lang="en-US" b="0" dirty="0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cat>
            <c:strRef>
              <c:f>Sheet1!$A$2:$A$50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Sheet1!$B$2:$B$50</c:f>
              <c:numCache>
                <c:formatCode>General</c:formatCode>
                <c:ptCount val="49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0</c:v>
                </c:pt>
                <c:pt idx="31">
                  <c:v>0</c:v>
                </c:pt>
                <c:pt idx="32">
                  <c:v>1</c:v>
                </c:pt>
                <c:pt idx="33">
                  <c:v>0</c:v>
                </c:pt>
                <c:pt idx="34">
                  <c:v>0</c:v>
                </c:pt>
                <c:pt idx="35">
                  <c:v>1</c:v>
                </c:pt>
                <c:pt idx="36">
                  <c:v>2</c:v>
                </c:pt>
                <c:pt idx="37">
                  <c:v>6</c:v>
                </c:pt>
                <c:pt idx="38">
                  <c:v>14</c:v>
                </c:pt>
                <c:pt idx="39">
                  <c:v>0</c:v>
                </c:pt>
                <c:pt idx="40">
                  <c:v>1</c:v>
                </c:pt>
                <c:pt idx="41">
                  <c:v>1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1</c:v>
                </c:pt>
                <c:pt idx="48">
                  <c:v>0</c:v>
                </c:pt>
              </c:numCache>
            </c:numRef>
          </c:val>
        </c:ser>
        <c:dLbls/>
        <c:axId val="99033472"/>
        <c:axId val="99035392"/>
      </c:barChart>
      <c:catAx>
        <c:axId val="99033472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="0" dirty="0" smtClean="0"/>
                  <a:t>Pages</a:t>
                </a:r>
                <a:endParaRPr lang="en-US" b="0" dirty="0"/>
              </a:p>
            </c:rich>
          </c:tx>
          <c:layout/>
        </c:title>
        <c:tickLblPos val="none"/>
        <c:crossAx val="99035392"/>
        <c:crosses val="autoZero"/>
        <c:auto val="1"/>
        <c:lblAlgn val="ctr"/>
        <c:lblOffset val="100"/>
      </c:catAx>
      <c:valAx>
        <c:axId val="99035392"/>
        <c:scaling>
          <c:orientation val="minMax"/>
        </c:scaling>
        <c:axPos val="l"/>
        <c:majorGridlines/>
        <c:numFmt formatCode="General" sourceLinked="1"/>
        <c:tickLblPos val="nextTo"/>
        <c:crossAx val="99033472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809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09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09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809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6B6DF01F-4D4B-4139-ABDA-1E7164EB2A3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61166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8B45EE-1336-4910-AC48-685DACA9DA6F}" type="slidenum">
              <a:rPr lang="en-US"/>
              <a:pPr/>
              <a:t>38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3B5BCA-A9F0-41A6-A34F-A21B080AAFE4}" type="slidenum">
              <a:rPr lang="en-US"/>
              <a:pPr/>
              <a:t>47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as</a:t>
            </a:r>
            <a:r>
              <a:rPr lang="en-US" baseline="0" dirty="0" smtClean="0"/>
              <a:t> a continuation of </a:t>
            </a:r>
          </a:p>
          <a:p>
            <a:r>
              <a:rPr lang="en-US" baseline="0" dirty="0" err="1" smtClean="0"/>
              <a:t>Zandbergen’s</a:t>
            </a:r>
            <a:r>
              <a:rPr lang="en-US" baseline="0" dirty="0" smtClean="0"/>
              <a:t>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36849-6A87-0241-85E2-F88C9609E90D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1106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</a:t>
            </a:r>
            <a:r>
              <a:rPr lang="en-US" baseline="0" dirty="0" smtClean="0"/>
              <a:t> the vowels and consonants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36849-6A87-0241-85E2-F88C9609E90D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73601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90FC00-258A-45A7-A544-3AFE14083044}" type="slidenum">
              <a:rPr lang="en-US"/>
              <a:pPr/>
              <a:t>39</a:t>
            </a:fld>
            <a:endParaRPr lang="en-US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29E564-67B0-4C93-8F59-45054B9A2DA2}" type="slidenum">
              <a:rPr lang="en-US"/>
              <a:pPr/>
              <a:t>40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E365A3-9507-416A-A2B3-171B07A9D820}" type="slidenum">
              <a:rPr lang="en-US"/>
              <a:pPr/>
              <a:t>41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B37BBC-9F82-4CAC-8ED5-15A862F6B6A4}" type="slidenum">
              <a:rPr lang="en-US"/>
              <a:pPr/>
              <a:t>42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24B244-DA0C-4CBF-8A5D-01BD7306E640}" type="slidenum">
              <a:rPr lang="en-US"/>
              <a:pPr/>
              <a:t>43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3735D0-09A3-4420-957A-900C5BD60D10}" type="slidenum">
              <a:rPr lang="en-US"/>
              <a:pPr/>
              <a:t>44</a:t>
            </a:fld>
            <a:endParaRPr 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DF863E-B3E9-4E24-8B12-C8C417790456}" type="slidenum">
              <a:rPr lang="en-US"/>
              <a:pPr/>
              <a:t>45</a:t>
            </a:fld>
            <a:endParaRPr lang="en-US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A8513A-F02F-43DA-BCCA-D5A702D3ADFC}" type="slidenum">
              <a:rPr lang="en-US"/>
              <a:pPr/>
              <a:t>46</a:t>
            </a:fld>
            <a:endParaRPr lang="en-US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aseline="0">
                <a:latin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43754B-96C2-454F-9BF6-9D75A8D8F94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EE628F-E471-4B49-B320-3DF40A6126E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C0168E-A6BB-4DEC-8CF9-CB6DD00C47B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C41FBE8-535B-49F8-99B1-EB6ACAABFDE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24030C8-67FD-40FE-A8CC-2FCFE525D2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1EB99C4-6BC4-4E67-B041-4E035F1621C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0E7504-0BD5-49F9-B3DC-26B0E5A9E0C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 baseline="0">
                <a:latin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86D63A-6B2D-4C97-AE08-136F8B343D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EA68DB-6B3D-422A-BF35-9771777688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A0069B-F5A2-468B-8990-2C1F95127C0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660A6F-2644-44C6-9DE4-D7ABA3D5F44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4A3E84-D3A5-454B-8BB0-2F89F9BFFC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 baseline="0">
                <a:latin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C80D75-AFD9-41F5-84F1-12A4DD865D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 baseline="0">
                <a:latin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E39459-3191-4E40-8816-285D211BC5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0EE201FA-84ED-44B2-97DA-968B11BEC05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Kook" pitchFamily="2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Kook" pitchFamily="2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Kook" pitchFamily="2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Kook" pitchFamily="2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Kook" pitchFamily="2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Kook" pitchFamily="2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Kook" pitchFamily="2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Kook" pitchFamily="2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voynich.nu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chart" Target="../charts/chart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6.xml"/><Relationship Id="rId3" Type="http://schemas.openxmlformats.org/officeDocument/2006/relationships/chart" Target="../charts/chart21.xml"/><Relationship Id="rId7" Type="http://schemas.openxmlformats.org/officeDocument/2006/relationships/chart" Target="../charts/chart25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4.xml"/><Relationship Id="rId11" Type="http://schemas.openxmlformats.org/officeDocument/2006/relationships/chart" Target="../charts/chart29.xml"/><Relationship Id="rId5" Type="http://schemas.openxmlformats.org/officeDocument/2006/relationships/chart" Target="../charts/chart23.xml"/><Relationship Id="rId10" Type="http://schemas.openxmlformats.org/officeDocument/2006/relationships/chart" Target="../charts/chart28.xml"/><Relationship Id="rId4" Type="http://schemas.openxmlformats.org/officeDocument/2006/relationships/chart" Target="../charts/chart22.xml"/><Relationship Id="rId9" Type="http://schemas.openxmlformats.org/officeDocument/2006/relationships/chart" Target="../charts/chart2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6.xml"/><Relationship Id="rId3" Type="http://schemas.openxmlformats.org/officeDocument/2006/relationships/chart" Target="../charts/chart31.xml"/><Relationship Id="rId7" Type="http://schemas.openxmlformats.org/officeDocument/2006/relationships/chart" Target="../charts/chart35.xml"/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4.xml"/><Relationship Id="rId11" Type="http://schemas.openxmlformats.org/officeDocument/2006/relationships/chart" Target="../charts/chart39.xml"/><Relationship Id="rId5" Type="http://schemas.openxmlformats.org/officeDocument/2006/relationships/chart" Target="../charts/chart33.xml"/><Relationship Id="rId10" Type="http://schemas.openxmlformats.org/officeDocument/2006/relationships/chart" Target="../charts/chart38.xml"/><Relationship Id="rId4" Type="http://schemas.openxmlformats.org/officeDocument/2006/relationships/chart" Target="../charts/chart32.xml"/><Relationship Id="rId9" Type="http://schemas.openxmlformats.org/officeDocument/2006/relationships/chart" Target="../charts/char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1905000"/>
            <a:ext cx="4038600" cy="92922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Kevin Knight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University </a:t>
            </a:r>
            <a:r>
              <a:rPr lang="en-US" sz="2000" dirty="0"/>
              <a:t>of Southern California</a:t>
            </a: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28600" y="5029200"/>
            <a:ext cx="8610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="0" dirty="0" smtClean="0">
                <a:latin typeface="+mn-lt"/>
              </a:rPr>
              <a:t>Sources:</a:t>
            </a:r>
            <a:r>
              <a:rPr lang="en-US" sz="1200" b="0" dirty="0">
                <a:latin typeface="+mn-lt"/>
              </a:rPr>
              <a:t>	Mary </a:t>
            </a:r>
            <a:r>
              <a:rPr lang="en-US" sz="1200" b="0" dirty="0" err="1">
                <a:latin typeface="+mn-lt"/>
              </a:rPr>
              <a:t>D’Imperio</a:t>
            </a:r>
            <a:r>
              <a:rPr lang="en-US" sz="1200" b="0" dirty="0">
                <a:latin typeface="+mn-lt"/>
              </a:rPr>
              <a:t>, </a:t>
            </a:r>
            <a:r>
              <a:rPr lang="en-US" sz="1200" dirty="0">
                <a:latin typeface="+mn-lt"/>
              </a:rPr>
              <a:t>The </a:t>
            </a:r>
            <a:r>
              <a:rPr lang="en-US" sz="1200" dirty="0" err="1">
                <a:latin typeface="+mn-lt"/>
              </a:rPr>
              <a:t>Voynich</a:t>
            </a:r>
            <a:r>
              <a:rPr lang="en-US" sz="1200" dirty="0">
                <a:latin typeface="+mn-lt"/>
              </a:rPr>
              <a:t> Manuscript, An Elegant Enigma</a:t>
            </a:r>
            <a:r>
              <a:rPr lang="en-US" sz="1200" b="0" dirty="0">
                <a:latin typeface="+mn-lt"/>
              </a:rPr>
              <a:t> (1978)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="0" dirty="0">
                <a:latin typeface="+mn-lt"/>
              </a:rPr>
              <a:t>	Kennedy &amp; Churchill, </a:t>
            </a:r>
            <a:r>
              <a:rPr lang="en-US" sz="1200" dirty="0">
                <a:latin typeface="+mn-lt"/>
              </a:rPr>
              <a:t>The </a:t>
            </a:r>
            <a:r>
              <a:rPr lang="en-US" sz="1200" dirty="0" err="1">
                <a:latin typeface="+mn-lt"/>
              </a:rPr>
              <a:t>Voynich</a:t>
            </a:r>
            <a:r>
              <a:rPr lang="en-US" sz="1200" dirty="0">
                <a:latin typeface="+mn-lt"/>
              </a:rPr>
              <a:t> Manuscript</a:t>
            </a:r>
            <a:r>
              <a:rPr lang="en-US" sz="1200" b="0" dirty="0">
                <a:latin typeface="+mn-lt"/>
              </a:rPr>
              <a:t> (2006)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="0" dirty="0">
                <a:latin typeface="+mn-lt"/>
              </a:rPr>
              <a:t>	Prescott Currier, </a:t>
            </a:r>
            <a:r>
              <a:rPr lang="en-US" sz="1200" dirty="0">
                <a:latin typeface="+mn-lt"/>
              </a:rPr>
              <a:t>Some Important New Statistical Findings</a:t>
            </a:r>
            <a:r>
              <a:rPr lang="en-US" sz="1200" b="0" dirty="0">
                <a:latin typeface="+mn-lt"/>
              </a:rPr>
              <a:t> (1976)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="0" dirty="0">
                <a:latin typeface="+mn-lt"/>
              </a:rPr>
              <a:t>	Rene </a:t>
            </a:r>
            <a:r>
              <a:rPr lang="en-US" sz="1200" b="0" dirty="0" err="1">
                <a:latin typeface="+mn-lt"/>
              </a:rPr>
              <a:t>Zandbergen</a:t>
            </a:r>
            <a:r>
              <a:rPr lang="en-US" sz="1200" b="0" dirty="0">
                <a:latin typeface="+mn-lt"/>
              </a:rPr>
              <a:t>, </a:t>
            </a:r>
            <a:r>
              <a:rPr lang="en-US" sz="1200" dirty="0">
                <a:latin typeface="+mn-lt"/>
              </a:rPr>
              <a:t>Currier A and B: Two Different Languages?</a:t>
            </a:r>
            <a:r>
              <a:rPr lang="en-US" sz="1200" b="0" dirty="0">
                <a:latin typeface="+mn-lt"/>
              </a:rPr>
              <a:t> (1997)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="0" dirty="0">
                <a:latin typeface="+mn-lt"/>
              </a:rPr>
              <a:t>	Rene </a:t>
            </a:r>
            <a:r>
              <a:rPr lang="en-US" sz="1200" b="0" dirty="0" err="1">
                <a:latin typeface="+mn-lt"/>
              </a:rPr>
              <a:t>Zandbergen</a:t>
            </a:r>
            <a:r>
              <a:rPr lang="en-US" sz="1200" b="0" dirty="0">
                <a:latin typeface="+mn-lt"/>
              </a:rPr>
              <a:t>, </a:t>
            </a:r>
            <a:r>
              <a:rPr lang="en-US" sz="1200" b="0" dirty="0">
                <a:latin typeface="+mn-lt"/>
                <a:hlinkClick r:id="rId2"/>
              </a:rPr>
              <a:t>http://www.voynich.nu/</a:t>
            </a:r>
            <a:endParaRPr lang="en-US" sz="1200" b="0" dirty="0">
              <a:latin typeface="+mn-lt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="0" dirty="0">
                <a:latin typeface="+mn-lt"/>
              </a:rPr>
              <a:t>	http://www.voynich.ms/forum/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="0" dirty="0">
                <a:latin typeface="+mn-lt"/>
              </a:rPr>
              <a:t>	</a:t>
            </a:r>
            <a:r>
              <a:rPr lang="en-US" sz="1200" b="0" dirty="0" smtClean="0">
                <a:latin typeface="+mn-lt"/>
              </a:rPr>
              <a:t>Cipher Mysteries blog (Nick </a:t>
            </a:r>
            <a:r>
              <a:rPr lang="en-US" sz="1200" b="0" dirty="0" err="1" smtClean="0">
                <a:latin typeface="+mn-lt"/>
              </a:rPr>
              <a:t>Pelling</a:t>
            </a:r>
            <a:r>
              <a:rPr lang="en-US" sz="1200" b="0" dirty="0" smtClean="0">
                <a:latin typeface="+mn-lt"/>
              </a:rPr>
              <a:t>)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="0" dirty="0">
                <a:latin typeface="+mn-lt"/>
              </a:rPr>
              <a:t>	</a:t>
            </a:r>
            <a:r>
              <a:rPr lang="en-US" sz="1200" b="0" dirty="0" smtClean="0">
                <a:latin typeface="+mn-lt"/>
              </a:rPr>
              <a:t>Knight &amp; Reddy article (2011) in </a:t>
            </a:r>
            <a:r>
              <a:rPr lang="en-US" sz="1200" b="0" dirty="0" smtClean="0"/>
              <a:t>Workshop </a:t>
            </a:r>
            <a:r>
              <a:rPr lang="en-US" sz="1200" b="0" dirty="0"/>
              <a:t>on </a:t>
            </a:r>
            <a:r>
              <a:rPr lang="en-US" sz="1200" b="0" dirty="0" smtClean="0"/>
              <a:t>Lang. Tech. for </a:t>
            </a:r>
            <a:r>
              <a:rPr lang="en-US" sz="1200" b="0" dirty="0"/>
              <a:t>Cultural Heritage, Social </a:t>
            </a:r>
            <a:r>
              <a:rPr lang="en-US" sz="1200" b="0" dirty="0" smtClean="0"/>
              <a:t>Sci., </a:t>
            </a:r>
            <a:r>
              <a:rPr lang="en-US" sz="1200" b="0" dirty="0"/>
              <a:t>and </a:t>
            </a:r>
            <a:r>
              <a:rPr lang="en-US" sz="1200" b="0" dirty="0" smtClean="0"/>
              <a:t>Humanities.</a:t>
            </a:r>
            <a:endParaRPr lang="en-US" sz="1200" b="0" dirty="0">
              <a:latin typeface="+mn-lt"/>
            </a:endParaRP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6781800" y="5029200"/>
            <a:ext cx="217796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600" dirty="0" smtClean="0">
                <a:latin typeface="+mn-lt"/>
              </a:rPr>
              <a:t>Stanford University </a:t>
            </a:r>
          </a:p>
          <a:p>
            <a:pPr algn="r"/>
            <a:r>
              <a:rPr lang="en-US" sz="1600" dirty="0" smtClean="0">
                <a:latin typeface="+mn-lt"/>
              </a:rPr>
              <a:t>March 2013</a:t>
            </a:r>
            <a:endParaRPr lang="en-US" sz="1600" dirty="0">
              <a:latin typeface="+mn-lt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800600" y="1905000"/>
            <a:ext cx="4038600" cy="92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Sravana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Reddy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Dartmouth College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Kook" pitchFamily="2" charset="0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Kook" pitchFamily="2" charset="0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Kook" pitchFamily="2" charset="0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Kook" pitchFamily="2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Kook" pitchFamily="2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Kook" pitchFamily="2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Kook" pitchFamily="2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Kook" pitchFamily="2" charset="0"/>
                <a:cs typeface="Arial" charset="0"/>
              </a:defRPr>
            </a:lvl9pPr>
          </a:lstStyle>
          <a:p>
            <a:r>
              <a:rPr lang="en-US" b="0" kern="0" dirty="0" smtClean="0">
                <a:latin typeface="+mn-lt"/>
              </a:rPr>
              <a:t>What We Know About the </a:t>
            </a:r>
            <a:r>
              <a:rPr lang="en-US" b="0" kern="0" dirty="0" err="1" smtClean="0">
                <a:latin typeface="+mn-lt"/>
              </a:rPr>
              <a:t>Voynich</a:t>
            </a:r>
            <a:r>
              <a:rPr lang="en-US" b="0" kern="0" dirty="0" smtClean="0">
                <a:latin typeface="+mn-lt"/>
              </a:rPr>
              <a:t> Manuscript</a:t>
            </a:r>
            <a:endParaRPr lang="en-US" b="0" kern="0" dirty="0">
              <a:latin typeface="+mn-lt"/>
            </a:endParaRPr>
          </a:p>
        </p:txBody>
      </p:sp>
      <p:pic>
        <p:nvPicPr>
          <p:cNvPr id="112642" name="Picture 2" descr="C:\Users\knight\Desktop\r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26531" y="3048000"/>
            <a:ext cx="3690938" cy="169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4191000" y="685800"/>
            <a:ext cx="4870450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1864  Ethel Boole born in England</a:t>
            </a:r>
          </a:p>
          <a:p>
            <a:r>
              <a:rPr lang="en-US" b="0"/>
              <a:t>1865  WV born in Lithuania</a:t>
            </a:r>
          </a:p>
          <a:p>
            <a:r>
              <a:rPr lang="en-US" b="0"/>
              <a:t>1885  WV imprisoned, Polish nationalist</a:t>
            </a:r>
          </a:p>
          <a:p>
            <a:r>
              <a:rPr lang="en-US" b="0"/>
              <a:t>1890  WV &amp; EB meet, marry in 1902</a:t>
            </a:r>
          </a:p>
          <a:p>
            <a:r>
              <a:rPr lang="en-US" b="0"/>
              <a:t>1898  WV publishes first book list</a:t>
            </a:r>
          </a:p>
          <a:p>
            <a:r>
              <a:rPr lang="en-US"/>
              <a:t>1912  WV acquires VMS in “ancient castle”</a:t>
            </a:r>
          </a:p>
          <a:p>
            <a:r>
              <a:rPr lang="en-US"/>
              <a:t>1914  WV moves to USA, opens bookshop</a:t>
            </a:r>
          </a:p>
          <a:p>
            <a:r>
              <a:rPr lang="en-US"/>
              <a:t>1919  WV sends photostatic copies of VMS</a:t>
            </a:r>
          </a:p>
          <a:p>
            <a:r>
              <a:rPr lang="en-US"/>
              <a:t>1919  Copying reveals Tepenecz signature</a:t>
            </a:r>
          </a:p>
          <a:p>
            <a:r>
              <a:rPr lang="en-US" b="0"/>
              <a:t>1919  WV writes to Bohemian State Archvs</a:t>
            </a:r>
          </a:p>
          <a:p>
            <a:r>
              <a:rPr lang="en-US" b="0"/>
              <a:t>1921  WV presents VMS + Marci letter</a:t>
            </a:r>
          </a:p>
          <a:p>
            <a:r>
              <a:rPr lang="en-US" b="0"/>
              <a:t>          mentioning Bacon, $160k price</a:t>
            </a:r>
          </a:p>
          <a:p>
            <a:r>
              <a:rPr lang="en-US" b="0"/>
              <a:t>1921  Newbold &amp; WV announce decipherment</a:t>
            </a:r>
          </a:p>
          <a:p>
            <a:r>
              <a:rPr lang="en-US" b="0"/>
              <a:t>1930  WV dies.  VMS placed in vault, $100k</a:t>
            </a:r>
          </a:p>
          <a:p>
            <a:r>
              <a:rPr lang="en-US" b="0"/>
              <a:t>1931  VMS appraised at $19,400</a:t>
            </a:r>
          </a:p>
          <a:p>
            <a:r>
              <a:rPr lang="en-US" b="0"/>
              <a:t>1960  Ethel dies, VMS to secretary Ann Nill</a:t>
            </a:r>
          </a:p>
          <a:p>
            <a:r>
              <a:rPr lang="en-US" b="0"/>
              <a:t>          “Castle” revealed as Villa Mondragone</a:t>
            </a:r>
          </a:p>
          <a:p>
            <a:r>
              <a:rPr lang="en-US" b="0"/>
              <a:t>1961  NY dealer Hans Kraus buys for $24,500</a:t>
            </a:r>
          </a:p>
          <a:p>
            <a:r>
              <a:rPr lang="en-US" b="0"/>
              <a:t>1969  Kraus donates VMS to Yale</a:t>
            </a:r>
          </a:p>
          <a:p>
            <a:r>
              <a:rPr lang="en-US" b="0"/>
              <a:t>1972  Brumbaugh finds WV letters in BSA</a:t>
            </a:r>
          </a:p>
          <a:p>
            <a:r>
              <a:rPr lang="en-US" b="0"/>
              <a:t>200x  Zandbergen finds 1639 Baresch letter</a:t>
            </a:r>
          </a:p>
          <a:p>
            <a:r>
              <a:rPr lang="en-US" b="0"/>
              <a:t>          in newly online Kircher archive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76200" y="1184275"/>
            <a:ext cx="4121150" cy="503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1576-1612  Rudolf II purchases VMS</a:t>
            </a:r>
          </a:p>
          <a:p>
            <a:endParaRPr lang="en-US" b="0"/>
          </a:p>
          <a:p>
            <a:r>
              <a:rPr lang="en-US" b="0"/>
              <a:t>1608-1622  J. de Tepenecz signs VMS</a:t>
            </a:r>
          </a:p>
          <a:p>
            <a:r>
              <a:rPr lang="en-US" b="0"/>
              <a:t>                   in Bohemian court</a:t>
            </a:r>
          </a:p>
          <a:p>
            <a:endParaRPr lang="en-US" b="0"/>
          </a:p>
          <a:p>
            <a:r>
              <a:rPr lang="en-US" b="0"/>
              <a:t>1630s  George Baresch owns VMS</a:t>
            </a:r>
          </a:p>
          <a:p>
            <a:r>
              <a:rPr lang="en-US" b="0"/>
              <a:t>            GB sends letter to Kircher</a:t>
            </a:r>
          </a:p>
          <a:p>
            <a:endParaRPr lang="en-US" b="0"/>
          </a:p>
          <a:p>
            <a:r>
              <a:rPr lang="en-US" b="0"/>
              <a:t>1639  GB writes Kircher again</a:t>
            </a:r>
          </a:p>
          <a:p>
            <a:endParaRPr lang="en-US" b="0"/>
          </a:p>
          <a:p>
            <a:r>
              <a:rPr lang="en-US" b="0"/>
              <a:t>16xx  Marci inherits VMS from GB</a:t>
            </a:r>
          </a:p>
          <a:p>
            <a:endParaRPr lang="en-US" b="0"/>
          </a:p>
          <a:p>
            <a:r>
              <a:rPr lang="en-US" b="0"/>
              <a:t>1665  Marci sends VMS to Kircher</a:t>
            </a:r>
          </a:p>
          <a:p>
            <a:r>
              <a:rPr lang="en-US" b="0"/>
              <a:t>          with letter</a:t>
            </a:r>
          </a:p>
          <a:p>
            <a:endParaRPr lang="en-US" b="0"/>
          </a:p>
          <a:p>
            <a:r>
              <a:rPr lang="en-US" b="0"/>
              <a:t>1665-80  Kircher owns VMS</a:t>
            </a:r>
          </a:p>
          <a:p>
            <a:endParaRPr lang="en-US" b="0"/>
          </a:p>
          <a:p>
            <a:r>
              <a:rPr lang="en-US" b="0"/>
              <a:t>1680  Kircher dies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785813" y="69850"/>
            <a:ext cx="69056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4000" b="0"/>
              <a:t>History of Voynich Manuscript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152400" y="2286000"/>
            <a:ext cx="4038600" cy="1600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3260725" y="3897313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/>
              <a:t>??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4267200" y="762000"/>
            <a:ext cx="4724400" cy="13477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4267200" y="4316413"/>
            <a:ext cx="4724400" cy="25415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4267200" y="3200400"/>
            <a:ext cx="4724400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394" name="Freeform 10"/>
          <p:cNvSpPr>
            <a:spLocks/>
          </p:cNvSpPr>
          <p:nvPr/>
        </p:nvSpPr>
        <p:spPr bwMode="auto">
          <a:xfrm>
            <a:off x="3289300" y="2286000"/>
            <a:ext cx="977900" cy="762000"/>
          </a:xfrm>
          <a:custGeom>
            <a:avLst/>
            <a:gdLst/>
            <a:ahLst/>
            <a:cxnLst>
              <a:cxn ang="0">
                <a:pos x="616" y="480"/>
              </a:cxn>
              <a:cxn ang="0">
                <a:pos x="280" y="288"/>
              </a:cxn>
              <a:cxn ang="0">
                <a:pos x="40" y="48"/>
              </a:cxn>
              <a:cxn ang="0">
                <a:pos x="40" y="0"/>
              </a:cxn>
            </a:cxnLst>
            <a:rect l="0" t="0" r="r" b="b"/>
            <a:pathLst>
              <a:path w="616" h="480">
                <a:moveTo>
                  <a:pt x="616" y="480"/>
                </a:moveTo>
                <a:cubicBezTo>
                  <a:pt x="496" y="420"/>
                  <a:pt x="376" y="360"/>
                  <a:pt x="280" y="288"/>
                </a:cubicBezTo>
                <a:cubicBezTo>
                  <a:pt x="184" y="216"/>
                  <a:pt x="80" y="96"/>
                  <a:pt x="40" y="48"/>
                </a:cubicBezTo>
                <a:cubicBezTo>
                  <a:pt x="0" y="0"/>
                  <a:pt x="20" y="0"/>
                  <a:pt x="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4191000" y="685800"/>
            <a:ext cx="4870450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1864  Ethel Boole born in England</a:t>
            </a:r>
          </a:p>
          <a:p>
            <a:r>
              <a:rPr lang="en-US"/>
              <a:t>1865  WV born in Lithuania</a:t>
            </a:r>
          </a:p>
          <a:p>
            <a:r>
              <a:rPr lang="en-US"/>
              <a:t>1885  WV imprisoned, Polish nationalist</a:t>
            </a:r>
          </a:p>
          <a:p>
            <a:r>
              <a:rPr lang="en-US"/>
              <a:t>1890  WV &amp; EB meet, marry in 1902</a:t>
            </a:r>
          </a:p>
          <a:p>
            <a:r>
              <a:rPr lang="en-US"/>
              <a:t>1898  WV publishes first book list</a:t>
            </a:r>
          </a:p>
          <a:p>
            <a:r>
              <a:rPr lang="en-US" b="0"/>
              <a:t>1912  WV acquires VMS in “ancient castle”</a:t>
            </a:r>
          </a:p>
          <a:p>
            <a:r>
              <a:rPr lang="en-US" b="0"/>
              <a:t>1914  WV moves to USA, opens bookshop</a:t>
            </a:r>
          </a:p>
          <a:p>
            <a:r>
              <a:rPr lang="en-US" b="0"/>
              <a:t>1919  WV sends photostatic copies of VMS</a:t>
            </a:r>
          </a:p>
          <a:p>
            <a:r>
              <a:rPr lang="en-US" b="0"/>
              <a:t>1919  Copying reveals de Tepenecz signature</a:t>
            </a:r>
          </a:p>
          <a:p>
            <a:r>
              <a:rPr lang="en-US" b="0"/>
              <a:t>1919  WV writes to Bohemian State Archvs</a:t>
            </a:r>
          </a:p>
          <a:p>
            <a:r>
              <a:rPr lang="en-US" b="0"/>
              <a:t>1921  WV presents VMS + Marci letter</a:t>
            </a:r>
          </a:p>
          <a:p>
            <a:r>
              <a:rPr lang="en-US" b="0"/>
              <a:t>          mentioning Bacon, $160k price</a:t>
            </a:r>
          </a:p>
          <a:p>
            <a:r>
              <a:rPr lang="en-US" b="0"/>
              <a:t>1921  Newbold &amp; WV announce decipherment</a:t>
            </a:r>
          </a:p>
          <a:p>
            <a:r>
              <a:rPr lang="en-US" b="0"/>
              <a:t>1930  WV dies.  VMS placed in vault, $100k</a:t>
            </a:r>
          </a:p>
          <a:p>
            <a:r>
              <a:rPr lang="en-US" b="0"/>
              <a:t>1931  VMS appraised at $19,400</a:t>
            </a:r>
          </a:p>
          <a:p>
            <a:r>
              <a:rPr lang="en-US" b="0"/>
              <a:t>1960  Ethel dies, VMS to secretary Ann Nill</a:t>
            </a:r>
          </a:p>
          <a:p>
            <a:r>
              <a:rPr lang="en-US" b="0"/>
              <a:t>          “Castle” revealed as Villa Mondragone</a:t>
            </a:r>
          </a:p>
          <a:p>
            <a:r>
              <a:rPr lang="en-US" b="0"/>
              <a:t>1961  NY dealer Hans Kraus buys for $24,500</a:t>
            </a:r>
          </a:p>
          <a:p>
            <a:r>
              <a:rPr lang="en-US" b="0"/>
              <a:t>1969  Kraus donates VMS to Yale</a:t>
            </a:r>
          </a:p>
          <a:p>
            <a:r>
              <a:rPr lang="en-US" b="0"/>
              <a:t>1972  Brumbaugh finds WV letters in BSA</a:t>
            </a:r>
          </a:p>
          <a:p>
            <a:r>
              <a:rPr lang="en-US" b="0"/>
              <a:t>200x  Zandbergen finds 1639 Baresch letter</a:t>
            </a:r>
          </a:p>
          <a:p>
            <a:r>
              <a:rPr lang="en-US" b="0"/>
              <a:t>          in newly online Kircher archive</a:t>
            </a:r>
          </a:p>
        </p:txBody>
      </p:sp>
      <p:sp>
        <p:nvSpPr>
          <p:cNvPr id="136195" name="Text Box 3"/>
          <p:cNvSpPr txBox="1">
            <a:spLocks noChangeArrowheads="1"/>
          </p:cNvSpPr>
          <p:nvPr/>
        </p:nvSpPr>
        <p:spPr bwMode="auto">
          <a:xfrm>
            <a:off x="785813" y="69850"/>
            <a:ext cx="69056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4000" b="0"/>
              <a:t>History of Voynich Manuscript</a:t>
            </a:r>
          </a:p>
        </p:txBody>
      </p:sp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3260725" y="3897313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/>
              <a:t>??</a:t>
            </a:r>
          </a:p>
        </p:txBody>
      </p:sp>
      <p:sp>
        <p:nvSpPr>
          <p:cNvPr id="136197" name="Rectangle 5"/>
          <p:cNvSpPr>
            <a:spLocks noChangeArrowheads="1"/>
          </p:cNvSpPr>
          <p:nvPr/>
        </p:nvSpPr>
        <p:spPr bwMode="auto">
          <a:xfrm>
            <a:off x="4267200" y="4316413"/>
            <a:ext cx="4724400" cy="25415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198" name="Rectangle 6"/>
          <p:cNvSpPr>
            <a:spLocks noChangeArrowheads="1"/>
          </p:cNvSpPr>
          <p:nvPr/>
        </p:nvSpPr>
        <p:spPr bwMode="auto">
          <a:xfrm>
            <a:off x="152400" y="2286000"/>
            <a:ext cx="4038600" cy="1600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199" name="Rectangle 7"/>
          <p:cNvSpPr>
            <a:spLocks noChangeArrowheads="1"/>
          </p:cNvSpPr>
          <p:nvPr/>
        </p:nvSpPr>
        <p:spPr bwMode="auto">
          <a:xfrm>
            <a:off x="4267200" y="3200400"/>
            <a:ext cx="4724400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36200" name="Picture 8"/>
          <p:cNvPicPr>
            <a:picLocks noGrp="1" noChangeAspect="1" noChangeArrowheads="1"/>
          </p:cNvPicPr>
          <p:nvPr>
            <p:ph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82688" y="2057400"/>
            <a:ext cx="1530350" cy="2438400"/>
          </a:xfrm>
          <a:noFill/>
          <a:ln/>
        </p:spPr>
      </p:pic>
      <p:pic>
        <p:nvPicPr>
          <p:cNvPr id="13620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3038" y="2057400"/>
            <a:ext cx="157797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6202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94138" y="2667000"/>
            <a:ext cx="800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6203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838" y="4114800"/>
            <a:ext cx="800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6204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3638" y="3886200"/>
            <a:ext cx="800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6205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2209800"/>
            <a:ext cx="846138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6206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79638" y="3886200"/>
            <a:ext cx="846137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4191000" y="685800"/>
            <a:ext cx="5060950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1864  Ethel Boole born in England</a:t>
            </a:r>
          </a:p>
          <a:p>
            <a:r>
              <a:rPr lang="en-US" b="0"/>
              <a:t>1865  WV born in Lithuania</a:t>
            </a:r>
          </a:p>
          <a:p>
            <a:r>
              <a:rPr lang="en-US" b="0"/>
              <a:t>1885  WV imprisoned, Polish nationalist</a:t>
            </a:r>
          </a:p>
          <a:p>
            <a:r>
              <a:rPr lang="en-US" b="0"/>
              <a:t>1890  WV &amp; EB meet, marry in 1902</a:t>
            </a:r>
          </a:p>
          <a:p>
            <a:r>
              <a:rPr lang="en-US" b="0"/>
              <a:t>1898  WV publishes first book list</a:t>
            </a:r>
          </a:p>
          <a:p>
            <a:r>
              <a:rPr lang="en-US" b="0"/>
              <a:t>1912  WV acquires VMS in “ancient castle”</a:t>
            </a:r>
          </a:p>
          <a:p>
            <a:r>
              <a:rPr lang="en-US" b="0"/>
              <a:t>1914  WV moves to USA, opens bookshop</a:t>
            </a:r>
          </a:p>
          <a:p>
            <a:r>
              <a:rPr lang="en-US" b="0"/>
              <a:t>1919  WV sends photostatic copies of VMS</a:t>
            </a:r>
          </a:p>
          <a:p>
            <a:r>
              <a:rPr lang="en-US" b="0"/>
              <a:t>1919  Copying reveals de Tepenecz signature</a:t>
            </a:r>
          </a:p>
          <a:p>
            <a:r>
              <a:rPr lang="en-US" b="0"/>
              <a:t>1919  WV writes to Bohemian State Archvs</a:t>
            </a:r>
          </a:p>
          <a:p>
            <a:r>
              <a:rPr lang="en-US" b="0"/>
              <a:t>1921  WV presents VMS + Marci letter</a:t>
            </a:r>
          </a:p>
          <a:p>
            <a:r>
              <a:rPr lang="en-US" b="0"/>
              <a:t>          mentioning Bacon, $160k price</a:t>
            </a:r>
          </a:p>
          <a:p>
            <a:r>
              <a:rPr lang="en-US" b="0"/>
              <a:t>1921  Newbold &amp; WV announce decipherment</a:t>
            </a:r>
          </a:p>
          <a:p>
            <a:r>
              <a:rPr lang="en-US"/>
              <a:t>1930  WV dies.  VMS placed in vault, $100k</a:t>
            </a:r>
          </a:p>
          <a:p>
            <a:r>
              <a:rPr lang="en-US"/>
              <a:t>1931  VMS appraised at $19,400</a:t>
            </a:r>
          </a:p>
          <a:p>
            <a:r>
              <a:rPr lang="en-US"/>
              <a:t>1960  Ethel dies, VMS to secretary Ann Nill</a:t>
            </a:r>
          </a:p>
          <a:p>
            <a:r>
              <a:rPr lang="en-US"/>
              <a:t>          “Castle” revealed as Villa Mondragone</a:t>
            </a:r>
          </a:p>
          <a:p>
            <a:r>
              <a:rPr lang="en-US"/>
              <a:t>1961  NY dealer Hans Kraus buys for $24,500</a:t>
            </a:r>
          </a:p>
          <a:p>
            <a:r>
              <a:rPr lang="en-US"/>
              <a:t>1969  Kraus donates VMS to Yale</a:t>
            </a:r>
          </a:p>
          <a:p>
            <a:r>
              <a:rPr lang="en-US" b="0"/>
              <a:t>1972  Brumbaugh finds WV letters in BSA</a:t>
            </a:r>
          </a:p>
          <a:p>
            <a:r>
              <a:rPr lang="en-US" b="0"/>
              <a:t>200x  Zandbergen finds 1639 Baresch letter</a:t>
            </a:r>
          </a:p>
          <a:p>
            <a:r>
              <a:rPr lang="en-US" b="0"/>
              <a:t>          in newly online Kircher archive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785813" y="69850"/>
            <a:ext cx="69056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4000" b="0"/>
              <a:t>History of Voynich Manuscript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3260725" y="3897313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/>
              <a:t>??</a:t>
            </a: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4267200" y="5943600"/>
            <a:ext cx="47244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152400" y="2286000"/>
            <a:ext cx="4038600" cy="1600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4267200" y="3200400"/>
            <a:ext cx="4724400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8441" name="Picture 9"/>
          <p:cNvPicPr>
            <a:picLocks noGrp="1" noChangeAspect="1" noChangeArrowheads="1"/>
          </p:cNvPicPr>
          <p:nvPr>
            <p:ph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09600" y="990600"/>
            <a:ext cx="3205163" cy="4449763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4191000" y="685800"/>
            <a:ext cx="4870450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1864  Ethel Boole born in England</a:t>
            </a:r>
          </a:p>
          <a:p>
            <a:r>
              <a:rPr lang="en-US" b="0"/>
              <a:t>1865  WV born in Lithuania</a:t>
            </a:r>
          </a:p>
          <a:p>
            <a:r>
              <a:rPr lang="en-US" b="0"/>
              <a:t>1885  WV imprisoned, Polish nationalist</a:t>
            </a:r>
          </a:p>
          <a:p>
            <a:r>
              <a:rPr lang="en-US" b="0"/>
              <a:t>1890  WV &amp; EB meet, marry in 1902</a:t>
            </a:r>
          </a:p>
          <a:p>
            <a:r>
              <a:rPr lang="en-US" b="0"/>
              <a:t>1898  WV publishes first book list</a:t>
            </a:r>
          </a:p>
          <a:p>
            <a:r>
              <a:rPr lang="en-US" b="0"/>
              <a:t>1912  WV acquires VMS in “ancient castle”</a:t>
            </a:r>
          </a:p>
          <a:p>
            <a:r>
              <a:rPr lang="en-US" b="0"/>
              <a:t>1914  WV moves to USA, opens bookshop</a:t>
            </a:r>
          </a:p>
          <a:p>
            <a:r>
              <a:rPr lang="en-US" b="0"/>
              <a:t>1919  WV sends photostatic copies of VMS</a:t>
            </a:r>
          </a:p>
          <a:p>
            <a:r>
              <a:rPr lang="en-US" b="0"/>
              <a:t>1919  Copying reveals de Tepenecz signature</a:t>
            </a:r>
          </a:p>
          <a:p>
            <a:r>
              <a:rPr lang="en-US"/>
              <a:t>1919  WV writes to Bohemian State Archvs</a:t>
            </a:r>
          </a:p>
          <a:p>
            <a:r>
              <a:rPr lang="en-US" b="0"/>
              <a:t>1921  WV presents VMS + Marci letter</a:t>
            </a:r>
          </a:p>
          <a:p>
            <a:r>
              <a:rPr lang="en-US" b="0"/>
              <a:t>          mentioning Bacon, $160k price</a:t>
            </a:r>
          </a:p>
          <a:p>
            <a:r>
              <a:rPr lang="en-US" b="0"/>
              <a:t>1921  Newbold &amp; WV announce decipherment</a:t>
            </a:r>
          </a:p>
          <a:p>
            <a:r>
              <a:rPr lang="en-US" b="0"/>
              <a:t>1930  WV dies.  VMS placed in vault, $100k</a:t>
            </a:r>
          </a:p>
          <a:p>
            <a:r>
              <a:rPr lang="en-US" b="0"/>
              <a:t>1931  VMS appraised at $19,400</a:t>
            </a:r>
          </a:p>
          <a:p>
            <a:r>
              <a:rPr lang="en-US" b="0"/>
              <a:t>1960  Ethel dies, VMS to secretary Ann Nill</a:t>
            </a:r>
          </a:p>
          <a:p>
            <a:r>
              <a:rPr lang="en-US" b="0"/>
              <a:t>          “Castle” revealed as Villa Mondragone</a:t>
            </a:r>
          </a:p>
          <a:p>
            <a:r>
              <a:rPr lang="en-US" b="0"/>
              <a:t>1961  NY dealer Hans Kraus buys for $24,500</a:t>
            </a:r>
          </a:p>
          <a:p>
            <a:r>
              <a:rPr lang="en-US" b="0"/>
              <a:t>1969  Kraus donates VMS to Yale</a:t>
            </a:r>
          </a:p>
          <a:p>
            <a:r>
              <a:rPr lang="en-US"/>
              <a:t>1972  Brumbaugh finds WV letters in BSA</a:t>
            </a:r>
          </a:p>
          <a:p>
            <a:r>
              <a:rPr lang="en-US" b="0"/>
              <a:t>200x  Zandbergen finds 1639 Baresch letter</a:t>
            </a:r>
          </a:p>
          <a:p>
            <a:r>
              <a:rPr lang="en-US" b="0"/>
              <a:t>          in newly online Kircher archive</a:t>
            </a:r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76200" y="1184275"/>
            <a:ext cx="4121150" cy="503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1576-1612  Rudolf II purchases VMS</a:t>
            </a:r>
          </a:p>
          <a:p>
            <a:endParaRPr lang="en-US" b="0"/>
          </a:p>
          <a:p>
            <a:r>
              <a:rPr lang="en-US" b="0"/>
              <a:t>1608-1622  J. de Tepenecz signs VMS</a:t>
            </a:r>
          </a:p>
          <a:p>
            <a:r>
              <a:rPr lang="en-US" b="0"/>
              <a:t>                   in Bohemian court</a:t>
            </a:r>
          </a:p>
          <a:p>
            <a:endParaRPr lang="en-US" b="0"/>
          </a:p>
          <a:p>
            <a:r>
              <a:rPr lang="en-US" b="0"/>
              <a:t>1630s  George Baresch owns VMS</a:t>
            </a:r>
          </a:p>
          <a:p>
            <a:r>
              <a:rPr lang="en-US" b="0"/>
              <a:t>            GB sends letter to Kircher</a:t>
            </a:r>
          </a:p>
          <a:p>
            <a:endParaRPr lang="en-US" b="0"/>
          </a:p>
          <a:p>
            <a:r>
              <a:rPr lang="en-US" b="0"/>
              <a:t>1639  GB writes Kircher again</a:t>
            </a:r>
          </a:p>
          <a:p>
            <a:endParaRPr lang="en-US" b="0"/>
          </a:p>
          <a:p>
            <a:r>
              <a:rPr lang="en-US" b="0"/>
              <a:t>16xx  Marci inherits VMS from GB</a:t>
            </a:r>
          </a:p>
          <a:p>
            <a:endParaRPr lang="en-US" b="0"/>
          </a:p>
          <a:p>
            <a:r>
              <a:rPr lang="en-US" b="0"/>
              <a:t>1665  Marci sends VMS to Kircher</a:t>
            </a:r>
          </a:p>
          <a:p>
            <a:r>
              <a:rPr lang="en-US" b="0"/>
              <a:t>          with letter</a:t>
            </a:r>
          </a:p>
          <a:p>
            <a:endParaRPr lang="en-US" b="0"/>
          </a:p>
          <a:p>
            <a:r>
              <a:rPr lang="en-US" b="0"/>
              <a:t>1665-80  Kircher owns VMS</a:t>
            </a:r>
          </a:p>
          <a:p>
            <a:endParaRPr lang="en-US" b="0"/>
          </a:p>
          <a:p>
            <a:r>
              <a:rPr lang="en-US" b="0"/>
              <a:t>1680  Kircher dies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785813" y="69850"/>
            <a:ext cx="69056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4000" b="0"/>
              <a:t>History of Voynich Manuscript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3260725" y="3897313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/>
              <a:t>??</a:t>
            </a: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4267200" y="6248400"/>
            <a:ext cx="4724400" cy="609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685800" y="2286000"/>
            <a:ext cx="3352800" cy="1600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“Barschius” owns VMS</a:t>
            </a:r>
          </a:p>
          <a:p>
            <a:pPr algn="ctr"/>
            <a:r>
              <a:rPr lang="en-US"/>
              <a:t>between J. de Tepenecz</a:t>
            </a:r>
          </a:p>
          <a:p>
            <a:pPr algn="ctr"/>
            <a:r>
              <a:rPr lang="en-US"/>
              <a:t>and Marci</a:t>
            </a:r>
          </a:p>
        </p:txBody>
      </p:sp>
      <p:sp>
        <p:nvSpPr>
          <p:cNvPr id="19464" name="Freeform 8"/>
          <p:cNvSpPr>
            <a:spLocks/>
          </p:cNvSpPr>
          <p:nvPr/>
        </p:nvSpPr>
        <p:spPr bwMode="auto">
          <a:xfrm>
            <a:off x="3962400" y="3352800"/>
            <a:ext cx="304800" cy="2743200"/>
          </a:xfrm>
          <a:custGeom>
            <a:avLst/>
            <a:gdLst/>
            <a:ahLst/>
            <a:cxnLst>
              <a:cxn ang="0">
                <a:pos x="192" y="1728"/>
              </a:cxn>
              <a:cxn ang="0">
                <a:pos x="0" y="528"/>
              </a:cxn>
              <a:cxn ang="0">
                <a:pos x="192" y="0"/>
              </a:cxn>
            </a:cxnLst>
            <a:rect l="0" t="0" r="r" b="b"/>
            <a:pathLst>
              <a:path w="192" h="1728">
                <a:moveTo>
                  <a:pt x="192" y="1728"/>
                </a:moveTo>
                <a:cubicBezTo>
                  <a:pt x="96" y="1272"/>
                  <a:pt x="0" y="816"/>
                  <a:pt x="0" y="528"/>
                </a:cubicBezTo>
                <a:cubicBezTo>
                  <a:pt x="0" y="240"/>
                  <a:pt x="96" y="120"/>
                  <a:pt x="192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 flipH="1" flipV="1">
            <a:off x="3733800" y="3124200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" y="2628900"/>
            <a:ext cx="10287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4191000" y="685800"/>
            <a:ext cx="4895850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1864  Ethel Boole born in England</a:t>
            </a:r>
          </a:p>
          <a:p>
            <a:r>
              <a:rPr lang="en-US" b="0"/>
              <a:t>1865  WV born in Lithuania</a:t>
            </a:r>
          </a:p>
          <a:p>
            <a:r>
              <a:rPr lang="en-US" b="0"/>
              <a:t>1885  WV imprisoned, Polish nationalist</a:t>
            </a:r>
          </a:p>
          <a:p>
            <a:r>
              <a:rPr lang="en-US" b="0"/>
              <a:t>1890  WV &amp; EB meet, marry in 1902</a:t>
            </a:r>
          </a:p>
          <a:p>
            <a:r>
              <a:rPr lang="en-US" b="0"/>
              <a:t>1898  WV publishes first book list</a:t>
            </a:r>
          </a:p>
          <a:p>
            <a:r>
              <a:rPr lang="en-US" b="0"/>
              <a:t>1912  WV acquires VMS in “ancient castle”</a:t>
            </a:r>
          </a:p>
          <a:p>
            <a:r>
              <a:rPr lang="en-US" b="0"/>
              <a:t>1914  WV moves to USA, opens bookshop</a:t>
            </a:r>
          </a:p>
          <a:p>
            <a:r>
              <a:rPr lang="en-US" b="0"/>
              <a:t>1919  WV sends photostatic copies of VMS</a:t>
            </a:r>
          </a:p>
          <a:p>
            <a:r>
              <a:rPr lang="en-US" b="0"/>
              <a:t>1919  Copying reveals de Tepenecz signature</a:t>
            </a:r>
          </a:p>
          <a:p>
            <a:r>
              <a:rPr lang="en-US" b="0"/>
              <a:t>1919  WV writes to Bohemian State Archvs</a:t>
            </a:r>
          </a:p>
          <a:p>
            <a:r>
              <a:rPr lang="en-US" b="0"/>
              <a:t>1921  WV presents VMS + Marci letter</a:t>
            </a:r>
          </a:p>
          <a:p>
            <a:r>
              <a:rPr lang="en-US" b="0"/>
              <a:t>          mentioning Bacon, $160k price</a:t>
            </a:r>
          </a:p>
          <a:p>
            <a:r>
              <a:rPr lang="en-US" b="0"/>
              <a:t>1921  Newbold &amp; WV announce decipherment</a:t>
            </a:r>
          </a:p>
          <a:p>
            <a:r>
              <a:rPr lang="en-US" b="0"/>
              <a:t>1930  WV dies.  VMS placed in vault, $100k</a:t>
            </a:r>
          </a:p>
          <a:p>
            <a:r>
              <a:rPr lang="en-US" b="0"/>
              <a:t>1931  VMS appraised at $19,400</a:t>
            </a:r>
          </a:p>
          <a:p>
            <a:r>
              <a:rPr lang="en-US" b="0"/>
              <a:t>1960  Ethel dies, VMS to secretary Ann Nill</a:t>
            </a:r>
          </a:p>
          <a:p>
            <a:r>
              <a:rPr lang="en-US" b="0"/>
              <a:t>          “Castle” revealed as Villa Mondragone</a:t>
            </a:r>
          </a:p>
          <a:p>
            <a:r>
              <a:rPr lang="en-US" b="0"/>
              <a:t>1961  NY dealer Hans Kraus buys for $24,500</a:t>
            </a:r>
          </a:p>
          <a:p>
            <a:r>
              <a:rPr lang="en-US" b="0"/>
              <a:t>1969  Kraus donates VMS to Yale</a:t>
            </a:r>
          </a:p>
          <a:p>
            <a:r>
              <a:rPr lang="en-US" b="0"/>
              <a:t>1972  Brumbaugh finds WV letters in BSA</a:t>
            </a:r>
          </a:p>
          <a:p>
            <a:r>
              <a:rPr lang="en-US"/>
              <a:t>200x  Zandbergen finds 1639 Baresch letter</a:t>
            </a:r>
          </a:p>
          <a:p>
            <a:r>
              <a:rPr lang="en-US"/>
              <a:t>          in newly online Kircher archive</a:t>
            </a: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76200" y="1184275"/>
            <a:ext cx="4121150" cy="503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1576-1612  Rudolf II purchases VMS</a:t>
            </a:r>
          </a:p>
          <a:p>
            <a:endParaRPr lang="en-US" b="0"/>
          </a:p>
          <a:p>
            <a:r>
              <a:rPr lang="en-US" b="0"/>
              <a:t>1608-1622  J. de Tepenecz signs VMS</a:t>
            </a:r>
          </a:p>
          <a:p>
            <a:r>
              <a:rPr lang="en-US" b="0"/>
              <a:t>                   in Bohemian court</a:t>
            </a:r>
          </a:p>
          <a:p>
            <a:endParaRPr lang="en-US" b="0"/>
          </a:p>
          <a:p>
            <a:r>
              <a:rPr lang="en-US"/>
              <a:t>1630s  George Baresch owns VMS</a:t>
            </a:r>
          </a:p>
          <a:p>
            <a:r>
              <a:rPr lang="en-US"/>
              <a:t>            sends letter to Kircher</a:t>
            </a:r>
          </a:p>
          <a:p>
            <a:endParaRPr lang="en-US"/>
          </a:p>
          <a:p>
            <a:r>
              <a:rPr lang="en-US"/>
              <a:t>1639  GB writes Kircher again</a:t>
            </a:r>
          </a:p>
          <a:p>
            <a:endParaRPr lang="en-US"/>
          </a:p>
          <a:p>
            <a:r>
              <a:rPr lang="en-US"/>
              <a:t>16xx  Marci inherits VMS from GB</a:t>
            </a:r>
          </a:p>
          <a:p>
            <a:endParaRPr lang="en-US"/>
          </a:p>
          <a:p>
            <a:r>
              <a:rPr lang="en-US" b="0"/>
              <a:t>1665  Marci sends VMS to Kircher</a:t>
            </a:r>
          </a:p>
          <a:p>
            <a:r>
              <a:rPr lang="en-US" b="0"/>
              <a:t>          with letter</a:t>
            </a:r>
          </a:p>
          <a:p>
            <a:endParaRPr lang="en-US" b="0"/>
          </a:p>
          <a:p>
            <a:r>
              <a:rPr lang="en-US" b="0"/>
              <a:t>1665-80  Kircher owns VMS</a:t>
            </a:r>
          </a:p>
          <a:p>
            <a:endParaRPr lang="en-US" b="0"/>
          </a:p>
          <a:p>
            <a:r>
              <a:rPr lang="en-US" b="0"/>
              <a:t>1680  Kircher dies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785813" y="69850"/>
            <a:ext cx="69056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4000" b="0"/>
              <a:t>History of Voynich Manuscript</a:t>
            </a:r>
          </a:p>
        </p:txBody>
      </p:sp>
      <p:sp>
        <p:nvSpPr>
          <p:cNvPr id="20485" name="Freeform 5"/>
          <p:cNvSpPr>
            <a:spLocks/>
          </p:cNvSpPr>
          <p:nvPr/>
        </p:nvSpPr>
        <p:spPr bwMode="auto">
          <a:xfrm>
            <a:off x="3581400" y="3581400"/>
            <a:ext cx="609600" cy="2819400"/>
          </a:xfrm>
          <a:custGeom>
            <a:avLst/>
            <a:gdLst/>
            <a:ahLst/>
            <a:cxnLst>
              <a:cxn ang="0">
                <a:pos x="384" y="1776"/>
              </a:cxn>
              <a:cxn ang="0">
                <a:pos x="48" y="1104"/>
              </a:cxn>
              <a:cxn ang="0">
                <a:pos x="336" y="384"/>
              </a:cxn>
              <a:cxn ang="0">
                <a:pos x="0" y="0"/>
              </a:cxn>
            </a:cxnLst>
            <a:rect l="0" t="0" r="r" b="b"/>
            <a:pathLst>
              <a:path w="384" h="1776">
                <a:moveTo>
                  <a:pt x="384" y="1776"/>
                </a:moveTo>
                <a:cubicBezTo>
                  <a:pt x="220" y="1556"/>
                  <a:pt x="56" y="1336"/>
                  <a:pt x="48" y="1104"/>
                </a:cubicBezTo>
                <a:cubicBezTo>
                  <a:pt x="40" y="872"/>
                  <a:pt x="344" y="568"/>
                  <a:pt x="336" y="384"/>
                </a:cubicBezTo>
                <a:cubicBezTo>
                  <a:pt x="328" y="200"/>
                  <a:pt x="164" y="100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229600" cy="1143000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Newbold</a:t>
            </a:r>
            <a:r>
              <a:rPr lang="en-US" dirty="0">
                <a:latin typeface="+mn-lt"/>
              </a:rPr>
              <a:t> Decipherment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229600" cy="457200"/>
          </a:xfrm>
          <a:solidFill>
            <a:srgbClr val="FFFF00"/>
          </a:solidFill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sz="2400" dirty="0"/>
              <a:t>Marci letter </a:t>
            </a:r>
            <a:r>
              <a:rPr lang="en-US" sz="2400" dirty="0">
                <a:sym typeface="Wingdings" pitchFamily="2" charset="2"/>
              </a:rPr>
              <a:t> Bacon  Cabala  “letter doubling” </a:t>
            </a:r>
            <a:r>
              <a:rPr lang="en-US" sz="2400" dirty="0" smtClean="0">
                <a:sym typeface="Wingdings" pitchFamily="2" charset="2"/>
              </a:rPr>
              <a:t>cipher</a:t>
            </a:r>
            <a:endParaRPr lang="en-US" sz="2400" dirty="0">
              <a:sym typeface="Wingdings" pitchFamily="2" charset="2"/>
            </a:endParaRPr>
          </a:p>
        </p:txBody>
      </p:sp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88" y="76200"/>
            <a:ext cx="963612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495800" y="2598718"/>
            <a:ext cx="26548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Encoding: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smtClean="0">
                <a:sym typeface="Wingdings" pitchFamily="2" charset="2"/>
              </a:rPr>
              <a:t> CC, OM, …</a:t>
            </a:r>
          </a:p>
          <a:p>
            <a:r>
              <a:rPr lang="en-US" dirty="0" smtClean="0">
                <a:sym typeface="Wingdings" pitchFamily="2" charset="2"/>
              </a:rPr>
              <a:t>B  …</a:t>
            </a:r>
          </a:p>
          <a:p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  …</a:t>
            </a:r>
          </a:p>
          <a:p>
            <a:r>
              <a:rPr lang="en-US" dirty="0" smtClean="0">
                <a:sym typeface="Wingdings" pitchFamily="2" charset="2"/>
              </a:rPr>
              <a:t>N  HA, MI, DO, NU …</a:t>
            </a:r>
          </a:p>
          <a:p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  …</a:t>
            </a:r>
          </a:p>
          <a:p>
            <a:r>
              <a:rPr lang="en-US" dirty="0" smtClean="0">
                <a:sym typeface="Wingdings" pitchFamily="2" charset="2"/>
              </a:rPr>
              <a:t>Z 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81000" y="2514600"/>
            <a:ext cx="4007828" cy="3985706"/>
            <a:chOff x="381000" y="2514600"/>
            <a:chExt cx="4007828" cy="3985706"/>
          </a:xfrm>
        </p:grpSpPr>
        <p:sp>
          <p:nvSpPr>
            <p:cNvPr id="6" name="TextBox 5"/>
            <p:cNvSpPr txBox="1"/>
            <p:nvPr/>
          </p:nvSpPr>
          <p:spPr>
            <a:xfrm>
              <a:off x="381000" y="2514600"/>
              <a:ext cx="4007828" cy="3985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  A B C D E F G H I L M N O P Q R S T U V X Z</a:t>
              </a:r>
            </a:p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A </a:t>
              </a:r>
              <a:r>
                <a:rPr lang="en-US" sz="1100" b="0" dirty="0" smtClean="0">
                  <a:latin typeface="Courier New" pitchFamily="49" charset="0"/>
                  <a:cs typeface="Courier New" pitchFamily="49" charset="0"/>
                </a:rPr>
                <a:t>V Z B F G L M N </a:t>
              </a:r>
              <a:r>
                <a:rPr lang="en-US" sz="1100" b="0" dirty="0" err="1" smtClean="0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sz="1100" b="0" dirty="0" smtClean="0">
                  <a:latin typeface="Courier New" pitchFamily="49" charset="0"/>
                  <a:cs typeface="Courier New" pitchFamily="49" charset="0"/>
                </a:rPr>
                <a:t> O …</a:t>
              </a:r>
            </a:p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B </a:t>
              </a:r>
              <a:r>
                <a:rPr lang="en-US" sz="1100" b="0" dirty="0" smtClean="0">
                  <a:latin typeface="Courier New" pitchFamily="49" charset="0"/>
                  <a:cs typeface="Courier New" pitchFamily="49" charset="0"/>
                </a:rPr>
                <a:t>C F T U V X …</a:t>
              </a:r>
            </a:p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C </a:t>
              </a:r>
              <a:r>
                <a:rPr lang="en-US" sz="1100" b="0" dirty="0" smtClean="0">
                  <a:latin typeface="Courier New" pitchFamily="49" charset="0"/>
                  <a:cs typeface="Courier New" pitchFamily="49" charset="0"/>
                </a:rPr>
                <a:t>F B A Q F C D Z </a:t>
              </a:r>
              <a:r>
                <a:rPr lang="en-US" sz="1100" b="0" dirty="0" err="1" smtClean="0">
                  <a:latin typeface="Courier New" pitchFamily="49" charset="0"/>
                  <a:cs typeface="Courier New" pitchFamily="49" charset="0"/>
                </a:rPr>
                <a:t>Z</a:t>
              </a:r>
              <a:r>
                <a:rPr lang="en-US" sz="1100" b="0" dirty="0" smtClean="0">
                  <a:latin typeface="Courier New" pitchFamily="49" charset="0"/>
                  <a:cs typeface="Courier New" pitchFamily="49" charset="0"/>
                </a:rPr>
                <a:t> …</a:t>
              </a:r>
            </a:p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D</a:t>
              </a:r>
            </a:p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E</a:t>
              </a:r>
            </a:p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F</a:t>
              </a:r>
            </a:p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H</a:t>
              </a:r>
            </a:p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I                     </a:t>
              </a:r>
              <a:r>
                <a:rPr lang="en-US" sz="1100" b="0" dirty="0" smtClean="0">
                  <a:latin typeface="Courier New" pitchFamily="49" charset="0"/>
                  <a:cs typeface="Courier New" pitchFamily="49" charset="0"/>
                </a:rPr>
                <a:t>N</a:t>
              </a:r>
            </a:p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L</a:t>
              </a:r>
            </a:p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M                         </a:t>
              </a:r>
              <a:r>
                <a:rPr lang="en-US" sz="1100" b="0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N</a:t>
              </a:r>
            </a:p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O       </a:t>
              </a:r>
              <a:r>
                <a:rPr lang="en-US" sz="1100" b="0" dirty="0" smtClean="0">
                  <a:latin typeface="Courier New" pitchFamily="49" charset="0"/>
                  <a:cs typeface="Courier New" pitchFamily="49" charset="0"/>
                </a:rPr>
                <a:t>N</a:t>
              </a:r>
            </a:p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P</a:t>
              </a:r>
            </a:p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Q             …                  … </a:t>
              </a:r>
            </a:p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R</a:t>
              </a:r>
            </a:p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S</a:t>
              </a:r>
            </a:p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T</a:t>
              </a:r>
            </a:p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U      …               N</a:t>
              </a:r>
            </a:p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V</a:t>
              </a:r>
            </a:p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X</a:t>
              </a:r>
            </a:p>
            <a:p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Z</a:t>
              </a:r>
              <a:endParaRPr lang="en-US" sz="11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14600" y="3436918"/>
              <a:ext cx="1458992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22x22 table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609600" y="2702350"/>
              <a:ext cx="3657600" cy="370636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297420" y="2598718"/>
            <a:ext cx="13131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ym typeface="Wingdings" pitchFamily="2" charset="2"/>
              </a:rPr>
              <a:t>Decoding</a:t>
            </a:r>
            <a:r>
              <a:rPr lang="en-US" u="sng" dirty="0" smtClean="0">
                <a:sym typeface="Wingdings" pitchFamily="2" charset="2"/>
              </a:rPr>
              <a:t>: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   …</a:t>
            </a:r>
          </a:p>
          <a:p>
            <a:r>
              <a:rPr lang="en-US" dirty="0" smtClean="0">
                <a:sym typeface="Wingdings" pitchFamily="2" charset="2"/>
              </a:rPr>
              <a:t>DO  N</a:t>
            </a:r>
          </a:p>
          <a:p>
            <a:r>
              <a:rPr lang="en-US" dirty="0" smtClean="0">
                <a:sym typeface="Wingdings" pitchFamily="2" charset="2"/>
              </a:rPr>
              <a:t>   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95800" y="487680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Encoder has freedom to devise</a:t>
            </a:r>
          </a:p>
          <a:p>
            <a:r>
              <a:rPr lang="en-US" dirty="0" smtClean="0"/>
              <a:t>a “cover text” to hide real message.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5715000"/>
            <a:ext cx="431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Example:</a:t>
            </a:r>
          </a:p>
          <a:p>
            <a:r>
              <a:rPr lang="en-US" dirty="0" smtClean="0"/>
              <a:t>a n </a:t>
            </a:r>
            <a:r>
              <a:rPr lang="en-US" dirty="0" err="1" smtClean="0"/>
              <a:t>n</a:t>
            </a:r>
            <a:r>
              <a:rPr lang="en-US" dirty="0" smtClean="0"/>
              <a:t> … </a:t>
            </a:r>
            <a:r>
              <a:rPr lang="en-US" dirty="0" smtClean="0">
                <a:sym typeface="Wingdings" pitchFamily="2" charset="2"/>
              </a:rPr>
              <a:t> DO MI NU …  DOMINU </a:t>
            </a:r>
            <a:r>
              <a:rPr lang="en-US" dirty="0" smtClean="0">
                <a:sym typeface="Wingdings" pitchFamily="2" charset="2"/>
              </a:rPr>
              <a:t>…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Newbold</a:t>
            </a:r>
            <a:r>
              <a:rPr lang="en-US" dirty="0">
                <a:latin typeface="+mn-lt"/>
              </a:rPr>
              <a:t> System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80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Too </a:t>
            </a:r>
            <a:r>
              <a:rPr lang="en-US" sz="2800" dirty="0"/>
              <a:t>hard to assemble good “cover” text</a:t>
            </a:r>
            <a:r>
              <a:rPr lang="en-US" sz="2800" dirty="0" smtClean="0"/>
              <a:t>!</a:t>
            </a:r>
          </a:p>
          <a:p>
            <a:pPr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2800" b="1" dirty="0"/>
              <a:t>So, make cipher letter-pairs overlap: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400" dirty="0"/>
              <a:t>   a n </a:t>
            </a:r>
            <a:r>
              <a:rPr lang="en-US" sz="2400" dirty="0" err="1"/>
              <a:t>n</a:t>
            </a:r>
            <a:r>
              <a:rPr lang="en-US" sz="2400" dirty="0"/>
              <a:t> … </a:t>
            </a:r>
            <a:r>
              <a:rPr lang="en-US" sz="2400" dirty="0">
                <a:sym typeface="Wingdings" pitchFamily="2" charset="2"/>
              </a:rPr>
              <a:t> AD DB BR …  ADBR …</a:t>
            </a:r>
          </a:p>
          <a:p>
            <a:pPr>
              <a:lnSpc>
                <a:spcPct val="90000"/>
              </a:lnSpc>
            </a:pP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2800" b="1" dirty="0" smtClean="0"/>
              <a:t>Then, </a:t>
            </a:r>
            <a:r>
              <a:rPr lang="en-US" sz="2800" b="1" dirty="0"/>
              <a:t>employ anagramming: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400" dirty="0"/>
              <a:t>   a n </a:t>
            </a:r>
            <a:r>
              <a:rPr lang="en-US" sz="2400" dirty="0" err="1"/>
              <a:t>n</a:t>
            </a:r>
            <a:r>
              <a:rPr lang="en-US" sz="2400" dirty="0"/>
              <a:t> … </a:t>
            </a:r>
            <a:r>
              <a:rPr lang="en-US" sz="2400" dirty="0">
                <a:sym typeface="Wingdings" pitchFamily="2" charset="2"/>
              </a:rPr>
              <a:t> OM DO MI …  DO OM MI …  DOMI </a:t>
            </a:r>
            <a:r>
              <a:rPr lang="en-US" sz="2400" dirty="0" smtClean="0">
                <a:sym typeface="Wingdings" pitchFamily="2" charset="2"/>
              </a:rPr>
              <a:t>…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sz="1100" dirty="0">
              <a:sym typeface="Wingdings" pitchFamily="2" charset="2"/>
            </a:endParaRPr>
          </a:p>
          <a:p>
            <a:pPr>
              <a:lnSpc>
                <a:spcPct val="90000"/>
              </a:lnSpc>
            </a:pPr>
            <a:r>
              <a:rPr lang="en-US" sz="2800" dirty="0"/>
              <a:t>Now can construct a plausible looking “cover” text in Latin for our secret message (also in </a:t>
            </a:r>
            <a:r>
              <a:rPr lang="en-US" sz="2800" dirty="0" smtClean="0"/>
              <a:t>Latin)</a:t>
            </a:r>
          </a:p>
          <a:p>
            <a:pPr>
              <a:lnSpc>
                <a:spcPct val="90000"/>
              </a:lnSpc>
            </a:pP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A</a:t>
            </a:r>
            <a:r>
              <a:rPr lang="en-US" sz="2800" dirty="0" smtClean="0"/>
              <a:t>n </a:t>
            </a:r>
            <a:r>
              <a:rPr lang="en-US" sz="2800" dirty="0"/>
              <a:t>ingenious system, to be sure</a:t>
            </a:r>
            <a:r>
              <a:rPr lang="en-US" sz="2800" dirty="0" smtClean="0"/>
              <a:t>!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Newbold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Decipherment</a:t>
            </a:r>
            <a:endParaRPr lang="en-US" dirty="0">
              <a:latin typeface="+mn-lt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buFontTx/>
              <a:buNone/>
            </a:pPr>
            <a:r>
              <a:rPr lang="en-US"/>
              <a:t>Hmm, by the method, both plaintext </a:t>
            </a:r>
            <a:r>
              <a:rPr lang="en-US" b="1"/>
              <a:t>and ciphertext</a:t>
            </a:r>
            <a:r>
              <a:rPr lang="en-US"/>
              <a:t> should be in Latin letters…</a:t>
            </a:r>
          </a:p>
          <a:p>
            <a:pPr lvl="1">
              <a:buFontTx/>
              <a:buNone/>
            </a:pPr>
            <a:endParaRPr lang="en-US"/>
          </a:p>
          <a:p>
            <a:pPr lvl="1">
              <a:buFontTx/>
              <a:buNone/>
            </a:pPr>
            <a:r>
              <a:rPr lang="en-US"/>
              <a:t>But the VMS doesn’t have Latin letters…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388" y="498475"/>
            <a:ext cx="1338262" cy="201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249238" y="2454275"/>
            <a:ext cx="1960562" cy="5175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/>
              <a:t>William Newbold,</a:t>
            </a:r>
          </a:p>
          <a:p>
            <a:r>
              <a:rPr lang="en-US" sz="1400" b="0"/>
              <a:t>Polymath, PhD UPenn</a:t>
            </a:r>
          </a:p>
        </p:txBody>
      </p:sp>
      <p:grpSp>
        <p:nvGrpSpPr>
          <p:cNvPr id="36868" name="Group 4"/>
          <p:cNvGrpSpPr>
            <a:grpSpLocks/>
          </p:cNvGrpSpPr>
          <p:nvPr/>
        </p:nvGrpSpPr>
        <p:grpSpPr bwMode="auto">
          <a:xfrm>
            <a:off x="3581400" y="1752600"/>
            <a:ext cx="2146300" cy="3581400"/>
            <a:chOff x="3400" y="1056"/>
            <a:chExt cx="1352" cy="2256"/>
          </a:xfrm>
        </p:grpSpPr>
        <p:sp>
          <p:nvSpPr>
            <p:cNvPr id="36869" name="Text Box 5"/>
            <p:cNvSpPr txBox="1">
              <a:spLocks noChangeArrowheads="1"/>
            </p:cNvSpPr>
            <p:nvPr/>
          </p:nvSpPr>
          <p:spPr bwMode="auto">
            <a:xfrm>
              <a:off x="3400" y="1056"/>
              <a:ext cx="1352" cy="2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2900" b="0">
                  <a:latin typeface="voynichkk" pitchFamily="2" charset="0"/>
                </a:rPr>
                <a:t>P</a:t>
              </a:r>
            </a:p>
          </p:txBody>
        </p:sp>
        <p:grpSp>
          <p:nvGrpSpPr>
            <p:cNvPr id="36870" name="Group 6"/>
            <p:cNvGrpSpPr>
              <a:grpSpLocks/>
            </p:cNvGrpSpPr>
            <p:nvPr/>
          </p:nvGrpSpPr>
          <p:grpSpPr bwMode="auto">
            <a:xfrm>
              <a:off x="3456" y="1336"/>
              <a:ext cx="1175" cy="1360"/>
              <a:chOff x="3456" y="1336"/>
              <a:chExt cx="1175" cy="1360"/>
            </a:xfrm>
          </p:grpSpPr>
          <p:sp>
            <p:nvSpPr>
              <p:cNvPr id="36871" name="Freeform 7"/>
              <p:cNvSpPr>
                <a:spLocks/>
              </p:cNvSpPr>
              <p:nvPr/>
            </p:nvSpPr>
            <p:spPr bwMode="auto">
              <a:xfrm>
                <a:off x="3795" y="2455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2" name="Line 8"/>
              <p:cNvSpPr>
                <a:spLocks noChangeShapeType="1"/>
              </p:cNvSpPr>
              <p:nvPr/>
            </p:nvSpPr>
            <p:spPr bwMode="auto">
              <a:xfrm flipV="1">
                <a:off x="3888" y="2304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3" name="Line 9"/>
              <p:cNvSpPr>
                <a:spLocks noChangeShapeType="1"/>
              </p:cNvSpPr>
              <p:nvPr/>
            </p:nvSpPr>
            <p:spPr bwMode="auto">
              <a:xfrm>
                <a:off x="3792" y="2160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4" name="Line 10"/>
              <p:cNvSpPr>
                <a:spLocks noChangeShapeType="1"/>
              </p:cNvSpPr>
              <p:nvPr/>
            </p:nvSpPr>
            <p:spPr bwMode="auto">
              <a:xfrm flipH="1">
                <a:off x="3888" y="2256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5" name="Line 11"/>
              <p:cNvSpPr>
                <a:spLocks noChangeShapeType="1"/>
              </p:cNvSpPr>
              <p:nvPr/>
            </p:nvSpPr>
            <p:spPr bwMode="auto">
              <a:xfrm>
                <a:off x="3744" y="2064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6" name="Freeform 12"/>
              <p:cNvSpPr>
                <a:spLocks/>
              </p:cNvSpPr>
              <p:nvPr/>
            </p:nvSpPr>
            <p:spPr bwMode="auto">
              <a:xfrm>
                <a:off x="4108" y="1975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7" name="Line 13"/>
              <p:cNvSpPr>
                <a:spLocks noChangeShapeType="1"/>
              </p:cNvSpPr>
              <p:nvPr/>
            </p:nvSpPr>
            <p:spPr bwMode="auto">
              <a:xfrm flipV="1">
                <a:off x="4201" y="1824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8" name="Line 14"/>
              <p:cNvSpPr>
                <a:spLocks noChangeShapeType="1"/>
              </p:cNvSpPr>
              <p:nvPr/>
            </p:nvSpPr>
            <p:spPr bwMode="auto">
              <a:xfrm>
                <a:off x="4105" y="1680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9" name="Line 15"/>
              <p:cNvSpPr>
                <a:spLocks noChangeShapeType="1"/>
              </p:cNvSpPr>
              <p:nvPr/>
            </p:nvSpPr>
            <p:spPr bwMode="auto">
              <a:xfrm flipH="1">
                <a:off x="4201" y="1776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0" name="Line 16"/>
              <p:cNvSpPr>
                <a:spLocks noChangeShapeType="1"/>
              </p:cNvSpPr>
              <p:nvPr/>
            </p:nvSpPr>
            <p:spPr bwMode="auto">
              <a:xfrm>
                <a:off x="4057" y="1584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1" name="Freeform 17"/>
              <p:cNvSpPr>
                <a:spLocks/>
              </p:cNvSpPr>
              <p:nvPr/>
            </p:nvSpPr>
            <p:spPr bwMode="auto">
              <a:xfrm>
                <a:off x="3507" y="1775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2" name="Line 18"/>
              <p:cNvSpPr>
                <a:spLocks noChangeShapeType="1"/>
              </p:cNvSpPr>
              <p:nvPr/>
            </p:nvSpPr>
            <p:spPr bwMode="auto">
              <a:xfrm flipV="1">
                <a:off x="3600" y="1624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3" name="Line 19"/>
              <p:cNvSpPr>
                <a:spLocks noChangeShapeType="1"/>
              </p:cNvSpPr>
              <p:nvPr/>
            </p:nvSpPr>
            <p:spPr bwMode="auto">
              <a:xfrm>
                <a:off x="3504" y="1480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4" name="Line 20"/>
              <p:cNvSpPr>
                <a:spLocks noChangeShapeType="1"/>
              </p:cNvSpPr>
              <p:nvPr/>
            </p:nvSpPr>
            <p:spPr bwMode="auto">
              <a:xfrm flipH="1">
                <a:off x="3600" y="1576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5" name="Line 21"/>
              <p:cNvSpPr>
                <a:spLocks noChangeShapeType="1"/>
              </p:cNvSpPr>
              <p:nvPr/>
            </p:nvSpPr>
            <p:spPr bwMode="auto">
              <a:xfrm>
                <a:off x="3456" y="1384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6" name="Freeform 22"/>
              <p:cNvSpPr>
                <a:spLocks/>
              </p:cNvSpPr>
              <p:nvPr/>
            </p:nvSpPr>
            <p:spPr bwMode="auto">
              <a:xfrm>
                <a:off x="4156" y="2551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7" name="Line 23"/>
              <p:cNvSpPr>
                <a:spLocks noChangeShapeType="1"/>
              </p:cNvSpPr>
              <p:nvPr/>
            </p:nvSpPr>
            <p:spPr bwMode="auto">
              <a:xfrm flipV="1">
                <a:off x="4249" y="2400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8" name="Line 24"/>
              <p:cNvSpPr>
                <a:spLocks noChangeShapeType="1"/>
              </p:cNvSpPr>
              <p:nvPr/>
            </p:nvSpPr>
            <p:spPr bwMode="auto">
              <a:xfrm>
                <a:off x="4153" y="2256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9" name="Line 25"/>
              <p:cNvSpPr>
                <a:spLocks noChangeShapeType="1"/>
              </p:cNvSpPr>
              <p:nvPr/>
            </p:nvSpPr>
            <p:spPr bwMode="auto">
              <a:xfrm flipH="1">
                <a:off x="4249" y="235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0" name="Line 26"/>
              <p:cNvSpPr>
                <a:spLocks noChangeShapeType="1"/>
              </p:cNvSpPr>
              <p:nvPr/>
            </p:nvSpPr>
            <p:spPr bwMode="auto">
              <a:xfrm>
                <a:off x="4105" y="2160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1" name="Freeform 27"/>
              <p:cNvSpPr>
                <a:spLocks/>
              </p:cNvSpPr>
              <p:nvPr/>
            </p:nvSpPr>
            <p:spPr bwMode="auto">
              <a:xfrm>
                <a:off x="4275" y="1727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2" name="Line 28"/>
              <p:cNvSpPr>
                <a:spLocks noChangeShapeType="1"/>
              </p:cNvSpPr>
              <p:nvPr/>
            </p:nvSpPr>
            <p:spPr bwMode="auto">
              <a:xfrm flipV="1">
                <a:off x="4368" y="1576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3" name="Line 29"/>
              <p:cNvSpPr>
                <a:spLocks noChangeShapeType="1"/>
              </p:cNvSpPr>
              <p:nvPr/>
            </p:nvSpPr>
            <p:spPr bwMode="auto">
              <a:xfrm>
                <a:off x="4272" y="1432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4" name="Line 30"/>
              <p:cNvSpPr>
                <a:spLocks noChangeShapeType="1"/>
              </p:cNvSpPr>
              <p:nvPr/>
            </p:nvSpPr>
            <p:spPr bwMode="auto">
              <a:xfrm flipH="1">
                <a:off x="4368" y="152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5" name="Line 31"/>
              <p:cNvSpPr>
                <a:spLocks noChangeShapeType="1"/>
              </p:cNvSpPr>
              <p:nvPr/>
            </p:nvSpPr>
            <p:spPr bwMode="auto">
              <a:xfrm>
                <a:off x="4224" y="1336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6" name="Freeform 32"/>
              <p:cNvSpPr>
                <a:spLocks/>
              </p:cNvSpPr>
              <p:nvPr/>
            </p:nvSpPr>
            <p:spPr bwMode="auto">
              <a:xfrm>
                <a:off x="3820" y="1927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7" name="Line 33"/>
              <p:cNvSpPr>
                <a:spLocks noChangeShapeType="1"/>
              </p:cNvSpPr>
              <p:nvPr/>
            </p:nvSpPr>
            <p:spPr bwMode="auto">
              <a:xfrm flipV="1">
                <a:off x="3913" y="1776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8" name="Line 34"/>
              <p:cNvSpPr>
                <a:spLocks noChangeShapeType="1"/>
              </p:cNvSpPr>
              <p:nvPr/>
            </p:nvSpPr>
            <p:spPr bwMode="auto">
              <a:xfrm>
                <a:off x="3817" y="1632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9" name="Line 35"/>
              <p:cNvSpPr>
                <a:spLocks noChangeShapeType="1"/>
              </p:cNvSpPr>
              <p:nvPr/>
            </p:nvSpPr>
            <p:spPr bwMode="auto">
              <a:xfrm flipH="1">
                <a:off x="3913" y="172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0" name="Line 36"/>
              <p:cNvSpPr>
                <a:spLocks noChangeShapeType="1"/>
              </p:cNvSpPr>
              <p:nvPr/>
            </p:nvSpPr>
            <p:spPr bwMode="auto">
              <a:xfrm>
                <a:off x="3769" y="1536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6901" name="Text Box 37"/>
          <p:cNvSpPr txBox="1">
            <a:spLocks noChangeArrowheads="1"/>
          </p:cNvSpPr>
          <p:nvPr/>
        </p:nvSpPr>
        <p:spPr bwMode="auto">
          <a:xfrm>
            <a:off x="3314700" y="533400"/>
            <a:ext cx="26289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0">
                <a:latin typeface="voynichkk" pitchFamily="2" charset="0"/>
              </a:rPr>
              <a:t>… 4OPCC89 …</a:t>
            </a:r>
          </a:p>
        </p:txBody>
      </p:sp>
      <p:sp>
        <p:nvSpPr>
          <p:cNvPr id="36902" name="Line 38"/>
          <p:cNvSpPr>
            <a:spLocks noChangeShapeType="1"/>
          </p:cNvSpPr>
          <p:nvPr/>
        </p:nvSpPr>
        <p:spPr bwMode="auto">
          <a:xfrm flipH="1">
            <a:off x="3505200" y="990600"/>
            <a:ext cx="838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903" name="Line 39"/>
          <p:cNvSpPr>
            <a:spLocks noChangeShapeType="1"/>
          </p:cNvSpPr>
          <p:nvPr/>
        </p:nvSpPr>
        <p:spPr bwMode="auto">
          <a:xfrm>
            <a:off x="4724400" y="990600"/>
            <a:ext cx="1143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904" name="Rectangle 40"/>
          <p:cNvSpPr>
            <a:spLocks noChangeArrowheads="1"/>
          </p:cNvSpPr>
          <p:nvPr/>
        </p:nvSpPr>
        <p:spPr bwMode="auto">
          <a:xfrm>
            <a:off x="4343400" y="533400"/>
            <a:ext cx="381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05" name="Rectangle 41"/>
          <p:cNvSpPr>
            <a:spLocks noChangeArrowheads="1"/>
          </p:cNvSpPr>
          <p:nvPr/>
        </p:nvSpPr>
        <p:spPr bwMode="auto">
          <a:xfrm>
            <a:off x="3505200" y="1954213"/>
            <a:ext cx="23622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06" name="Text Box 42"/>
          <p:cNvSpPr txBox="1">
            <a:spLocks noChangeArrowheads="1"/>
          </p:cNvSpPr>
          <p:nvPr/>
        </p:nvSpPr>
        <p:spPr bwMode="auto">
          <a:xfrm>
            <a:off x="6613525" y="457200"/>
            <a:ext cx="1174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apparent</a:t>
            </a:r>
          </a:p>
          <a:p>
            <a:r>
              <a:rPr lang="en-US" b="0"/>
              <a:t>ciphertext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388" y="498475"/>
            <a:ext cx="1338262" cy="201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49238" y="2454275"/>
            <a:ext cx="1960562" cy="5175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/>
              <a:t>William Newbold,</a:t>
            </a:r>
          </a:p>
          <a:p>
            <a:r>
              <a:rPr lang="en-US" sz="1400" b="0"/>
              <a:t>Polymath, PhD UPenn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3314700" y="533400"/>
            <a:ext cx="26289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0">
                <a:latin typeface="voynichkk" pitchFamily="2" charset="0"/>
              </a:rPr>
              <a:t>… 4OPCC89 …</a:t>
            </a:r>
          </a:p>
        </p:txBody>
      </p:sp>
      <p:sp>
        <p:nvSpPr>
          <p:cNvPr id="37893" name="Line 5"/>
          <p:cNvSpPr>
            <a:spLocks noChangeShapeType="1"/>
          </p:cNvSpPr>
          <p:nvPr/>
        </p:nvSpPr>
        <p:spPr bwMode="auto">
          <a:xfrm flipH="1">
            <a:off x="3505200" y="990600"/>
            <a:ext cx="838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4724400" y="990600"/>
            <a:ext cx="1143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4343400" y="533400"/>
            <a:ext cx="381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505200" y="1954213"/>
            <a:ext cx="23622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897" name="Group 9"/>
          <p:cNvGrpSpPr>
            <a:grpSpLocks/>
          </p:cNvGrpSpPr>
          <p:nvPr/>
        </p:nvGrpSpPr>
        <p:grpSpPr bwMode="auto">
          <a:xfrm>
            <a:off x="3581400" y="1752600"/>
            <a:ext cx="2146300" cy="3581400"/>
            <a:chOff x="3400" y="1056"/>
            <a:chExt cx="1352" cy="2256"/>
          </a:xfrm>
        </p:grpSpPr>
        <p:sp>
          <p:nvSpPr>
            <p:cNvPr id="37898" name="Text Box 10"/>
            <p:cNvSpPr txBox="1">
              <a:spLocks noChangeArrowheads="1"/>
            </p:cNvSpPr>
            <p:nvPr/>
          </p:nvSpPr>
          <p:spPr bwMode="auto">
            <a:xfrm>
              <a:off x="3400" y="1056"/>
              <a:ext cx="1352" cy="2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2900" b="0">
                  <a:latin typeface="voynichkk" pitchFamily="2" charset="0"/>
                </a:rPr>
                <a:t>P</a:t>
              </a:r>
            </a:p>
          </p:txBody>
        </p:sp>
        <p:grpSp>
          <p:nvGrpSpPr>
            <p:cNvPr id="37899" name="Group 11"/>
            <p:cNvGrpSpPr>
              <a:grpSpLocks/>
            </p:cNvGrpSpPr>
            <p:nvPr/>
          </p:nvGrpSpPr>
          <p:grpSpPr bwMode="auto">
            <a:xfrm>
              <a:off x="3456" y="1336"/>
              <a:ext cx="1175" cy="1360"/>
              <a:chOff x="3456" y="1336"/>
              <a:chExt cx="1175" cy="1360"/>
            </a:xfrm>
          </p:grpSpPr>
          <p:sp>
            <p:nvSpPr>
              <p:cNvPr id="37900" name="Freeform 12"/>
              <p:cNvSpPr>
                <a:spLocks/>
              </p:cNvSpPr>
              <p:nvPr/>
            </p:nvSpPr>
            <p:spPr bwMode="auto">
              <a:xfrm>
                <a:off x="3795" y="2455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1" name="Line 13"/>
              <p:cNvSpPr>
                <a:spLocks noChangeShapeType="1"/>
              </p:cNvSpPr>
              <p:nvPr/>
            </p:nvSpPr>
            <p:spPr bwMode="auto">
              <a:xfrm flipV="1">
                <a:off x="3888" y="2304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2" name="Line 14"/>
              <p:cNvSpPr>
                <a:spLocks noChangeShapeType="1"/>
              </p:cNvSpPr>
              <p:nvPr/>
            </p:nvSpPr>
            <p:spPr bwMode="auto">
              <a:xfrm>
                <a:off x="3792" y="2160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3" name="Line 15"/>
              <p:cNvSpPr>
                <a:spLocks noChangeShapeType="1"/>
              </p:cNvSpPr>
              <p:nvPr/>
            </p:nvSpPr>
            <p:spPr bwMode="auto">
              <a:xfrm flipH="1">
                <a:off x="3888" y="2256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4" name="Line 16"/>
              <p:cNvSpPr>
                <a:spLocks noChangeShapeType="1"/>
              </p:cNvSpPr>
              <p:nvPr/>
            </p:nvSpPr>
            <p:spPr bwMode="auto">
              <a:xfrm>
                <a:off x="3744" y="2064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5" name="Freeform 17"/>
              <p:cNvSpPr>
                <a:spLocks/>
              </p:cNvSpPr>
              <p:nvPr/>
            </p:nvSpPr>
            <p:spPr bwMode="auto">
              <a:xfrm>
                <a:off x="4108" y="1975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6" name="Line 18"/>
              <p:cNvSpPr>
                <a:spLocks noChangeShapeType="1"/>
              </p:cNvSpPr>
              <p:nvPr/>
            </p:nvSpPr>
            <p:spPr bwMode="auto">
              <a:xfrm flipV="1">
                <a:off x="4201" y="1824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7" name="Line 19"/>
              <p:cNvSpPr>
                <a:spLocks noChangeShapeType="1"/>
              </p:cNvSpPr>
              <p:nvPr/>
            </p:nvSpPr>
            <p:spPr bwMode="auto">
              <a:xfrm>
                <a:off x="4105" y="1680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8" name="Line 20"/>
              <p:cNvSpPr>
                <a:spLocks noChangeShapeType="1"/>
              </p:cNvSpPr>
              <p:nvPr/>
            </p:nvSpPr>
            <p:spPr bwMode="auto">
              <a:xfrm flipH="1">
                <a:off x="4201" y="1776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9" name="Line 21"/>
              <p:cNvSpPr>
                <a:spLocks noChangeShapeType="1"/>
              </p:cNvSpPr>
              <p:nvPr/>
            </p:nvSpPr>
            <p:spPr bwMode="auto">
              <a:xfrm>
                <a:off x="4057" y="1584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0" name="Freeform 22"/>
              <p:cNvSpPr>
                <a:spLocks/>
              </p:cNvSpPr>
              <p:nvPr/>
            </p:nvSpPr>
            <p:spPr bwMode="auto">
              <a:xfrm>
                <a:off x="3507" y="1775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1" name="Line 23"/>
              <p:cNvSpPr>
                <a:spLocks noChangeShapeType="1"/>
              </p:cNvSpPr>
              <p:nvPr/>
            </p:nvSpPr>
            <p:spPr bwMode="auto">
              <a:xfrm flipV="1">
                <a:off x="3600" y="1624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2" name="Line 24"/>
              <p:cNvSpPr>
                <a:spLocks noChangeShapeType="1"/>
              </p:cNvSpPr>
              <p:nvPr/>
            </p:nvSpPr>
            <p:spPr bwMode="auto">
              <a:xfrm>
                <a:off x="3504" y="1480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3" name="Line 25"/>
              <p:cNvSpPr>
                <a:spLocks noChangeShapeType="1"/>
              </p:cNvSpPr>
              <p:nvPr/>
            </p:nvSpPr>
            <p:spPr bwMode="auto">
              <a:xfrm flipH="1">
                <a:off x="3600" y="1576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4" name="Line 26"/>
              <p:cNvSpPr>
                <a:spLocks noChangeShapeType="1"/>
              </p:cNvSpPr>
              <p:nvPr/>
            </p:nvSpPr>
            <p:spPr bwMode="auto">
              <a:xfrm>
                <a:off x="3456" y="1384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5" name="Freeform 27"/>
              <p:cNvSpPr>
                <a:spLocks/>
              </p:cNvSpPr>
              <p:nvPr/>
            </p:nvSpPr>
            <p:spPr bwMode="auto">
              <a:xfrm>
                <a:off x="4156" y="2551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6" name="Line 28"/>
              <p:cNvSpPr>
                <a:spLocks noChangeShapeType="1"/>
              </p:cNvSpPr>
              <p:nvPr/>
            </p:nvSpPr>
            <p:spPr bwMode="auto">
              <a:xfrm flipV="1">
                <a:off x="4249" y="2400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7" name="Line 29"/>
              <p:cNvSpPr>
                <a:spLocks noChangeShapeType="1"/>
              </p:cNvSpPr>
              <p:nvPr/>
            </p:nvSpPr>
            <p:spPr bwMode="auto">
              <a:xfrm>
                <a:off x="4153" y="2256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8" name="Line 30"/>
              <p:cNvSpPr>
                <a:spLocks noChangeShapeType="1"/>
              </p:cNvSpPr>
              <p:nvPr/>
            </p:nvSpPr>
            <p:spPr bwMode="auto">
              <a:xfrm flipH="1">
                <a:off x="4249" y="235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9" name="Line 31"/>
              <p:cNvSpPr>
                <a:spLocks noChangeShapeType="1"/>
              </p:cNvSpPr>
              <p:nvPr/>
            </p:nvSpPr>
            <p:spPr bwMode="auto">
              <a:xfrm>
                <a:off x="4105" y="2160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0" name="Freeform 32"/>
              <p:cNvSpPr>
                <a:spLocks/>
              </p:cNvSpPr>
              <p:nvPr/>
            </p:nvSpPr>
            <p:spPr bwMode="auto">
              <a:xfrm>
                <a:off x="4275" y="1727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1" name="Line 33"/>
              <p:cNvSpPr>
                <a:spLocks noChangeShapeType="1"/>
              </p:cNvSpPr>
              <p:nvPr/>
            </p:nvSpPr>
            <p:spPr bwMode="auto">
              <a:xfrm flipV="1">
                <a:off x="4368" y="1576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2" name="Line 34"/>
              <p:cNvSpPr>
                <a:spLocks noChangeShapeType="1"/>
              </p:cNvSpPr>
              <p:nvPr/>
            </p:nvSpPr>
            <p:spPr bwMode="auto">
              <a:xfrm>
                <a:off x="4272" y="1432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3" name="Line 35"/>
              <p:cNvSpPr>
                <a:spLocks noChangeShapeType="1"/>
              </p:cNvSpPr>
              <p:nvPr/>
            </p:nvSpPr>
            <p:spPr bwMode="auto">
              <a:xfrm flipH="1">
                <a:off x="4368" y="152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4" name="Line 36"/>
              <p:cNvSpPr>
                <a:spLocks noChangeShapeType="1"/>
              </p:cNvSpPr>
              <p:nvPr/>
            </p:nvSpPr>
            <p:spPr bwMode="auto">
              <a:xfrm>
                <a:off x="4224" y="1336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5" name="Freeform 37"/>
              <p:cNvSpPr>
                <a:spLocks/>
              </p:cNvSpPr>
              <p:nvPr/>
            </p:nvSpPr>
            <p:spPr bwMode="auto">
              <a:xfrm>
                <a:off x="3820" y="1927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6" name="Line 38"/>
              <p:cNvSpPr>
                <a:spLocks noChangeShapeType="1"/>
              </p:cNvSpPr>
              <p:nvPr/>
            </p:nvSpPr>
            <p:spPr bwMode="auto">
              <a:xfrm flipV="1">
                <a:off x="3913" y="1776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7" name="Line 39"/>
              <p:cNvSpPr>
                <a:spLocks noChangeShapeType="1"/>
              </p:cNvSpPr>
              <p:nvPr/>
            </p:nvSpPr>
            <p:spPr bwMode="auto">
              <a:xfrm>
                <a:off x="3817" y="1632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8" name="Line 40"/>
              <p:cNvSpPr>
                <a:spLocks noChangeShapeType="1"/>
              </p:cNvSpPr>
              <p:nvPr/>
            </p:nvSpPr>
            <p:spPr bwMode="auto">
              <a:xfrm flipH="1">
                <a:off x="3913" y="172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9" name="Line 41"/>
              <p:cNvSpPr>
                <a:spLocks noChangeShapeType="1"/>
              </p:cNvSpPr>
              <p:nvPr/>
            </p:nvSpPr>
            <p:spPr bwMode="auto">
              <a:xfrm>
                <a:off x="3769" y="1536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7930" name="Text Box 42"/>
          <p:cNvSpPr txBox="1">
            <a:spLocks noChangeArrowheads="1"/>
          </p:cNvSpPr>
          <p:nvPr/>
        </p:nvSpPr>
        <p:spPr bwMode="auto">
          <a:xfrm>
            <a:off x="4425950" y="4114800"/>
            <a:ext cx="349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</a:t>
            </a:r>
          </a:p>
        </p:txBody>
      </p:sp>
      <p:sp>
        <p:nvSpPr>
          <p:cNvPr id="37931" name="Text Box 43"/>
          <p:cNvSpPr txBox="1">
            <a:spLocks noChangeArrowheads="1"/>
          </p:cNvSpPr>
          <p:nvPr/>
        </p:nvSpPr>
        <p:spPr bwMode="auto">
          <a:xfrm>
            <a:off x="4502150" y="3733800"/>
            <a:ext cx="361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</a:t>
            </a:r>
          </a:p>
        </p:txBody>
      </p:sp>
      <p:sp>
        <p:nvSpPr>
          <p:cNvPr id="37932" name="Text Box 44"/>
          <p:cNvSpPr txBox="1">
            <a:spLocks noChangeArrowheads="1"/>
          </p:cNvSpPr>
          <p:nvPr/>
        </p:nvSpPr>
        <p:spPr bwMode="auto">
          <a:xfrm>
            <a:off x="4502150" y="3505200"/>
            <a:ext cx="374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</a:t>
            </a:r>
          </a:p>
        </p:txBody>
      </p:sp>
      <p:sp>
        <p:nvSpPr>
          <p:cNvPr id="37933" name="Text Box 45"/>
          <p:cNvSpPr txBox="1">
            <a:spLocks noChangeArrowheads="1"/>
          </p:cNvSpPr>
          <p:nvPr/>
        </p:nvSpPr>
        <p:spPr bwMode="auto">
          <a:xfrm>
            <a:off x="4502150" y="3276600"/>
            <a:ext cx="24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</a:t>
            </a:r>
          </a:p>
        </p:txBody>
      </p:sp>
      <p:sp>
        <p:nvSpPr>
          <p:cNvPr id="37934" name="Text Box 46"/>
          <p:cNvSpPr txBox="1">
            <a:spLocks noChangeArrowheads="1"/>
          </p:cNvSpPr>
          <p:nvPr/>
        </p:nvSpPr>
        <p:spPr bwMode="auto">
          <a:xfrm>
            <a:off x="6613525" y="457200"/>
            <a:ext cx="1174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apparent</a:t>
            </a:r>
          </a:p>
          <a:p>
            <a:r>
              <a:rPr lang="en-US" b="0"/>
              <a:t>ciphertext</a:t>
            </a:r>
          </a:p>
        </p:txBody>
      </p:sp>
      <p:sp>
        <p:nvSpPr>
          <p:cNvPr id="37935" name="Text Box 47"/>
          <p:cNvSpPr txBox="1">
            <a:spLocks noChangeArrowheads="1"/>
          </p:cNvSpPr>
          <p:nvPr/>
        </p:nvSpPr>
        <p:spPr bwMode="auto">
          <a:xfrm>
            <a:off x="6629400" y="2559050"/>
            <a:ext cx="12382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real</a:t>
            </a:r>
          </a:p>
          <a:p>
            <a:r>
              <a:rPr lang="en-US" b="0"/>
              <a:t>ciphertext:</a:t>
            </a:r>
          </a:p>
          <a:p>
            <a:r>
              <a:rPr lang="en-US" b="0"/>
              <a:t>DOMI…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"/>
          <p:cNvGrpSpPr>
            <a:grpSpLocks/>
          </p:cNvGrpSpPr>
          <p:nvPr/>
        </p:nvGrpSpPr>
        <p:grpSpPr bwMode="auto">
          <a:xfrm>
            <a:off x="1676400" y="3352800"/>
            <a:ext cx="7010401" cy="1752600"/>
            <a:chOff x="305" y="1200"/>
            <a:chExt cx="5119" cy="924"/>
          </a:xfrm>
        </p:grpSpPr>
        <p:graphicFrame>
          <p:nvGraphicFramePr>
            <p:cNvPr id="12" name="Object 4"/>
            <p:cNvGraphicFramePr>
              <a:graphicFrameLocks noChangeAspect="1"/>
            </p:cNvGraphicFramePr>
            <p:nvPr/>
          </p:nvGraphicFramePr>
          <p:xfrm>
            <a:off x="305" y="1392"/>
            <a:ext cx="5119" cy="732"/>
          </p:xfrm>
          <a:graphic>
            <a:graphicData uri="http://schemas.openxmlformats.org/presentationml/2006/ole">
              <p:oleObj spid="_x0000_s111629" name="Image" r:id="rId3" imgW="4821537" imgH="688674" progId="">
                <p:embed/>
              </p:oleObj>
            </a:graphicData>
          </a:graphic>
        </p:graphicFrame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624" y="1296"/>
              <a:ext cx="720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1264" y="1318"/>
              <a:ext cx="1376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2848" y="1288"/>
              <a:ext cx="2528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3456" y="1248"/>
              <a:ext cx="288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4512" y="1200"/>
              <a:ext cx="288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err="1" smtClean="0">
                <a:latin typeface="+mn-lt"/>
              </a:rPr>
              <a:t>Voynich</a:t>
            </a:r>
            <a:r>
              <a:rPr lang="en-US" dirty="0" smtClean="0">
                <a:latin typeface="+mn-lt"/>
              </a:rPr>
              <a:t> Manuscript (VMS)</a:t>
            </a:r>
            <a:endParaRPr lang="en-US" dirty="0">
              <a:latin typeface="+mn-lt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229600" cy="4144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Medieval illustrated manuscript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235 </a:t>
            </a:r>
            <a:r>
              <a:rPr lang="en-US" dirty="0"/>
              <a:t>pages on vellum material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Color drawings of plants, nymphs, stars, etc.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38,000 </a:t>
            </a:r>
            <a:r>
              <a:rPr lang="en-US" dirty="0"/>
              <a:t>words written in an unknown </a:t>
            </a:r>
            <a:r>
              <a:rPr lang="en-US" dirty="0" smtClean="0"/>
              <a:t>script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Undeciphered</a:t>
            </a:r>
            <a:r>
              <a:rPr lang="en-US" dirty="0" smtClean="0"/>
              <a:t>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+mn-lt"/>
              </a:rPr>
              <a:t>Let’s Decipher with </a:t>
            </a:r>
            <a:r>
              <a:rPr lang="en-US" dirty="0" err="1">
                <a:latin typeface="+mn-lt"/>
              </a:rPr>
              <a:t>Newbold</a:t>
            </a:r>
            <a:r>
              <a:rPr lang="en-US" dirty="0">
                <a:latin typeface="+mn-lt"/>
              </a:rPr>
              <a:t> !</a:t>
            </a:r>
          </a:p>
        </p:txBody>
      </p:sp>
      <p:pic>
        <p:nvPicPr>
          <p:cNvPr id="3891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82550" y="76200"/>
            <a:ext cx="984250" cy="1477963"/>
          </a:xfrm>
          <a:noFill/>
          <a:ln/>
        </p:spPr>
      </p:pic>
      <p:grpSp>
        <p:nvGrpSpPr>
          <p:cNvPr id="38916" name="Group 4"/>
          <p:cNvGrpSpPr>
            <a:grpSpLocks/>
          </p:cNvGrpSpPr>
          <p:nvPr/>
        </p:nvGrpSpPr>
        <p:grpSpPr bwMode="auto">
          <a:xfrm>
            <a:off x="2362200" y="1219200"/>
            <a:ext cx="2146300" cy="3581400"/>
            <a:chOff x="3400" y="1056"/>
            <a:chExt cx="1352" cy="2256"/>
          </a:xfrm>
        </p:grpSpPr>
        <p:sp>
          <p:nvSpPr>
            <p:cNvPr id="38917" name="Text Box 5"/>
            <p:cNvSpPr txBox="1">
              <a:spLocks noChangeArrowheads="1"/>
            </p:cNvSpPr>
            <p:nvPr/>
          </p:nvSpPr>
          <p:spPr bwMode="auto">
            <a:xfrm>
              <a:off x="3400" y="1056"/>
              <a:ext cx="1352" cy="2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2900" b="0">
                  <a:latin typeface="voynichkk" pitchFamily="2" charset="0"/>
                </a:rPr>
                <a:t>P</a:t>
              </a:r>
            </a:p>
          </p:txBody>
        </p:sp>
        <p:grpSp>
          <p:nvGrpSpPr>
            <p:cNvPr id="38918" name="Group 6"/>
            <p:cNvGrpSpPr>
              <a:grpSpLocks/>
            </p:cNvGrpSpPr>
            <p:nvPr/>
          </p:nvGrpSpPr>
          <p:grpSpPr bwMode="auto">
            <a:xfrm>
              <a:off x="3456" y="1336"/>
              <a:ext cx="1175" cy="1360"/>
              <a:chOff x="3456" y="1336"/>
              <a:chExt cx="1175" cy="1360"/>
            </a:xfrm>
          </p:grpSpPr>
          <p:sp>
            <p:nvSpPr>
              <p:cNvPr id="38919" name="Freeform 7"/>
              <p:cNvSpPr>
                <a:spLocks/>
              </p:cNvSpPr>
              <p:nvPr/>
            </p:nvSpPr>
            <p:spPr bwMode="auto">
              <a:xfrm>
                <a:off x="3795" y="2455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0" name="Line 8"/>
              <p:cNvSpPr>
                <a:spLocks noChangeShapeType="1"/>
              </p:cNvSpPr>
              <p:nvPr/>
            </p:nvSpPr>
            <p:spPr bwMode="auto">
              <a:xfrm flipV="1">
                <a:off x="3888" y="2304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1" name="Line 9"/>
              <p:cNvSpPr>
                <a:spLocks noChangeShapeType="1"/>
              </p:cNvSpPr>
              <p:nvPr/>
            </p:nvSpPr>
            <p:spPr bwMode="auto">
              <a:xfrm>
                <a:off x="3792" y="2160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2" name="Line 10"/>
              <p:cNvSpPr>
                <a:spLocks noChangeShapeType="1"/>
              </p:cNvSpPr>
              <p:nvPr/>
            </p:nvSpPr>
            <p:spPr bwMode="auto">
              <a:xfrm flipH="1">
                <a:off x="3888" y="2256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3" name="Line 11"/>
              <p:cNvSpPr>
                <a:spLocks noChangeShapeType="1"/>
              </p:cNvSpPr>
              <p:nvPr/>
            </p:nvSpPr>
            <p:spPr bwMode="auto">
              <a:xfrm>
                <a:off x="3744" y="2064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4" name="Freeform 12"/>
              <p:cNvSpPr>
                <a:spLocks/>
              </p:cNvSpPr>
              <p:nvPr/>
            </p:nvSpPr>
            <p:spPr bwMode="auto">
              <a:xfrm>
                <a:off x="4108" y="1975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5" name="Line 13"/>
              <p:cNvSpPr>
                <a:spLocks noChangeShapeType="1"/>
              </p:cNvSpPr>
              <p:nvPr/>
            </p:nvSpPr>
            <p:spPr bwMode="auto">
              <a:xfrm flipV="1">
                <a:off x="4201" y="1824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6" name="Line 14"/>
              <p:cNvSpPr>
                <a:spLocks noChangeShapeType="1"/>
              </p:cNvSpPr>
              <p:nvPr/>
            </p:nvSpPr>
            <p:spPr bwMode="auto">
              <a:xfrm>
                <a:off x="4105" y="1680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7" name="Line 15"/>
              <p:cNvSpPr>
                <a:spLocks noChangeShapeType="1"/>
              </p:cNvSpPr>
              <p:nvPr/>
            </p:nvSpPr>
            <p:spPr bwMode="auto">
              <a:xfrm flipH="1">
                <a:off x="4201" y="1776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8" name="Line 16"/>
              <p:cNvSpPr>
                <a:spLocks noChangeShapeType="1"/>
              </p:cNvSpPr>
              <p:nvPr/>
            </p:nvSpPr>
            <p:spPr bwMode="auto">
              <a:xfrm>
                <a:off x="4057" y="1584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9" name="Freeform 17"/>
              <p:cNvSpPr>
                <a:spLocks/>
              </p:cNvSpPr>
              <p:nvPr/>
            </p:nvSpPr>
            <p:spPr bwMode="auto">
              <a:xfrm>
                <a:off x="3507" y="1775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0" name="Line 18"/>
              <p:cNvSpPr>
                <a:spLocks noChangeShapeType="1"/>
              </p:cNvSpPr>
              <p:nvPr/>
            </p:nvSpPr>
            <p:spPr bwMode="auto">
              <a:xfrm flipV="1">
                <a:off x="3600" y="1624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1" name="Line 19"/>
              <p:cNvSpPr>
                <a:spLocks noChangeShapeType="1"/>
              </p:cNvSpPr>
              <p:nvPr/>
            </p:nvSpPr>
            <p:spPr bwMode="auto">
              <a:xfrm>
                <a:off x="3504" y="1480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2" name="Line 20"/>
              <p:cNvSpPr>
                <a:spLocks noChangeShapeType="1"/>
              </p:cNvSpPr>
              <p:nvPr/>
            </p:nvSpPr>
            <p:spPr bwMode="auto">
              <a:xfrm flipH="1">
                <a:off x="3600" y="1576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3" name="Line 21"/>
              <p:cNvSpPr>
                <a:spLocks noChangeShapeType="1"/>
              </p:cNvSpPr>
              <p:nvPr/>
            </p:nvSpPr>
            <p:spPr bwMode="auto">
              <a:xfrm>
                <a:off x="3456" y="1384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4" name="Freeform 22"/>
              <p:cNvSpPr>
                <a:spLocks/>
              </p:cNvSpPr>
              <p:nvPr/>
            </p:nvSpPr>
            <p:spPr bwMode="auto">
              <a:xfrm>
                <a:off x="4156" y="2551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5" name="Line 23"/>
              <p:cNvSpPr>
                <a:spLocks noChangeShapeType="1"/>
              </p:cNvSpPr>
              <p:nvPr/>
            </p:nvSpPr>
            <p:spPr bwMode="auto">
              <a:xfrm flipV="1">
                <a:off x="4249" y="2400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6" name="Line 24"/>
              <p:cNvSpPr>
                <a:spLocks noChangeShapeType="1"/>
              </p:cNvSpPr>
              <p:nvPr/>
            </p:nvSpPr>
            <p:spPr bwMode="auto">
              <a:xfrm>
                <a:off x="4153" y="2256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7" name="Line 25"/>
              <p:cNvSpPr>
                <a:spLocks noChangeShapeType="1"/>
              </p:cNvSpPr>
              <p:nvPr/>
            </p:nvSpPr>
            <p:spPr bwMode="auto">
              <a:xfrm flipH="1">
                <a:off x="4249" y="235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8" name="Line 26"/>
              <p:cNvSpPr>
                <a:spLocks noChangeShapeType="1"/>
              </p:cNvSpPr>
              <p:nvPr/>
            </p:nvSpPr>
            <p:spPr bwMode="auto">
              <a:xfrm>
                <a:off x="4105" y="2160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9" name="Freeform 27"/>
              <p:cNvSpPr>
                <a:spLocks/>
              </p:cNvSpPr>
              <p:nvPr/>
            </p:nvSpPr>
            <p:spPr bwMode="auto">
              <a:xfrm>
                <a:off x="4275" y="1727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0" name="Line 28"/>
              <p:cNvSpPr>
                <a:spLocks noChangeShapeType="1"/>
              </p:cNvSpPr>
              <p:nvPr/>
            </p:nvSpPr>
            <p:spPr bwMode="auto">
              <a:xfrm flipV="1">
                <a:off x="4368" y="1576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1" name="Line 29"/>
              <p:cNvSpPr>
                <a:spLocks noChangeShapeType="1"/>
              </p:cNvSpPr>
              <p:nvPr/>
            </p:nvSpPr>
            <p:spPr bwMode="auto">
              <a:xfrm>
                <a:off x="4272" y="1432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2" name="Line 30"/>
              <p:cNvSpPr>
                <a:spLocks noChangeShapeType="1"/>
              </p:cNvSpPr>
              <p:nvPr/>
            </p:nvSpPr>
            <p:spPr bwMode="auto">
              <a:xfrm flipH="1">
                <a:off x="4368" y="152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3" name="Line 31"/>
              <p:cNvSpPr>
                <a:spLocks noChangeShapeType="1"/>
              </p:cNvSpPr>
              <p:nvPr/>
            </p:nvSpPr>
            <p:spPr bwMode="auto">
              <a:xfrm>
                <a:off x="4224" y="1336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4" name="Freeform 32"/>
              <p:cNvSpPr>
                <a:spLocks/>
              </p:cNvSpPr>
              <p:nvPr/>
            </p:nvSpPr>
            <p:spPr bwMode="auto">
              <a:xfrm>
                <a:off x="3820" y="1927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5" name="Line 33"/>
              <p:cNvSpPr>
                <a:spLocks noChangeShapeType="1"/>
              </p:cNvSpPr>
              <p:nvPr/>
            </p:nvSpPr>
            <p:spPr bwMode="auto">
              <a:xfrm flipV="1">
                <a:off x="3913" y="1776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6" name="Line 34"/>
              <p:cNvSpPr>
                <a:spLocks noChangeShapeType="1"/>
              </p:cNvSpPr>
              <p:nvPr/>
            </p:nvSpPr>
            <p:spPr bwMode="auto">
              <a:xfrm>
                <a:off x="3817" y="1632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7" name="Line 35"/>
              <p:cNvSpPr>
                <a:spLocks noChangeShapeType="1"/>
              </p:cNvSpPr>
              <p:nvPr/>
            </p:nvSpPr>
            <p:spPr bwMode="auto">
              <a:xfrm flipH="1">
                <a:off x="3913" y="172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8" name="Line 36"/>
              <p:cNvSpPr>
                <a:spLocks noChangeShapeType="1"/>
              </p:cNvSpPr>
              <p:nvPr/>
            </p:nvSpPr>
            <p:spPr bwMode="auto">
              <a:xfrm>
                <a:off x="3769" y="1536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8949" name="Text Box 37"/>
          <p:cNvSpPr txBox="1">
            <a:spLocks noChangeArrowheads="1"/>
          </p:cNvSpPr>
          <p:nvPr/>
        </p:nvSpPr>
        <p:spPr bwMode="auto">
          <a:xfrm>
            <a:off x="76200" y="2209800"/>
            <a:ext cx="20081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b="0">
                <a:latin typeface="voynichkk" pitchFamily="2" charset="0"/>
              </a:rPr>
              <a:t>PCC89 …</a:t>
            </a:r>
          </a:p>
        </p:txBody>
      </p:sp>
      <p:sp>
        <p:nvSpPr>
          <p:cNvPr id="38950" name="Text Box 38"/>
          <p:cNvSpPr txBox="1">
            <a:spLocks noChangeArrowheads="1"/>
          </p:cNvSpPr>
          <p:nvPr/>
        </p:nvSpPr>
        <p:spPr bwMode="auto">
          <a:xfrm>
            <a:off x="3200400" y="3568700"/>
            <a:ext cx="349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</a:t>
            </a:r>
          </a:p>
        </p:txBody>
      </p:sp>
      <p:sp>
        <p:nvSpPr>
          <p:cNvPr id="38951" name="Text Box 39"/>
          <p:cNvSpPr txBox="1">
            <a:spLocks noChangeArrowheads="1"/>
          </p:cNvSpPr>
          <p:nvPr/>
        </p:nvSpPr>
        <p:spPr bwMode="auto">
          <a:xfrm>
            <a:off x="3276600" y="3187700"/>
            <a:ext cx="361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</a:t>
            </a:r>
          </a:p>
        </p:txBody>
      </p:sp>
      <p:sp>
        <p:nvSpPr>
          <p:cNvPr id="38952" name="Text Box 40"/>
          <p:cNvSpPr txBox="1">
            <a:spLocks noChangeArrowheads="1"/>
          </p:cNvSpPr>
          <p:nvPr/>
        </p:nvSpPr>
        <p:spPr bwMode="auto">
          <a:xfrm>
            <a:off x="3276600" y="2959100"/>
            <a:ext cx="374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</a:t>
            </a:r>
          </a:p>
        </p:txBody>
      </p:sp>
      <p:sp>
        <p:nvSpPr>
          <p:cNvPr id="38953" name="Text Box 41"/>
          <p:cNvSpPr txBox="1">
            <a:spLocks noChangeArrowheads="1"/>
          </p:cNvSpPr>
          <p:nvPr/>
        </p:nvSpPr>
        <p:spPr bwMode="auto">
          <a:xfrm>
            <a:off x="3276600" y="2730500"/>
            <a:ext cx="24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</a:t>
            </a:r>
          </a:p>
        </p:txBody>
      </p:sp>
      <p:sp>
        <p:nvSpPr>
          <p:cNvPr id="38954" name="Text Box 42"/>
          <p:cNvSpPr txBox="1">
            <a:spLocks noChangeArrowheads="1"/>
          </p:cNvSpPr>
          <p:nvPr/>
        </p:nvSpPr>
        <p:spPr bwMode="auto">
          <a:xfrm>
            <a:off x="4953000" y="2239963"/>
            <a:ext cx="16510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0"/>
              <a:t>DOMI…</a:t>
            </a:r>
          </a:p>
        </p:txBody>
      </p:sp>
      <p:sp>
        <p:nvSpPr>
          <p:cNvPr id="38955" name="Line 43"/>
          <p:cNvSpPr>
            <a:spLocks noChangeShapeType="1"/>
          </p:cNvSpPr>
          <p:nvPr/>
        </p:nvSpPr>
        <p:spPr bwMode="auto">
          <a:xfrm>
            <a:off x="4495800" y="2514600"/>
            <a:ext cx="304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56" name="Line 44"/>
          <p:cNvSpPr>
            <a:spLocks noChangeShapeType="1"/>
          </p:cNvSpPr>
          <p:nvPr/>
        </p:nvSpPr>
        <p:spPr bwMode="auto">
          <a:xfrm>
            <a:off x="2057400" y="25146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57" name="Line 45"/>
          <p:cNvSpPr>
            <a:spLocks noChangeShapeType="1"/>
          </p:cNvSpPr>
          <p:nvPr/>
        </p:nvSpPr>
        <p:spPr bwMode="auto">
          <a:xfrm flipH="1">
            <a:off x="5029200" y="2743200"/>
            <a:ext cx="3048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58" name="Text Box 46"/>
          <p:cNvSpPr txBox="1">
            <a:spLocks noChangeArrowheads="1"/>
          </p:cNvSpPr>
          <p:nvPr/>
        </p:nvSpPr>
        <p:spPr bwMode="auto">
          <a:xfrm>
            <a:off x="4572000" y="3200400"/>
            <a:ext cx="26431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0"/>
              <a:t>DO OM MI …</a:t>
            </a:r>
          </a:p>
        </p:txBody>
      </p:sp>
      <p:sp>
        <p:nvSpPr>
          <p:cNvPr id="38959" name="Text Box 47"/>
          <p:cNvSpPr txBox="1">
            <a:spLocks noChangeArrowheads="1"/>
          </p:cNvSpPr>
          <p:nvPr/>
        </p:nvSpPr>
        <p:spPr bwMode="auto">
          <a:xfrm>
            <a:off x="4572000" y="4038600"/>
            <a:ext cx="26431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0"/>
              <a:t>OM DO MI …</a:t>
            </a:r>
          </a:p>
        </p:txBody>
      </p:sp>
      <p:sp>
        <p:nvSpPr>
          <p:cNvPr id="38960" name="Text Box 48"/>
          <p:cNvSpPr txBox="1">
            <a:spLocks noChangeArrowheads="1"/>
          </p:cNvSpPr>
          <p:nvPr/>
        </p:nvSpPr>
        <p:spPr bwMode="auto">
          <a:xfrm>
            <a:off x="4572000" y="4830763"/>
            <a:ext cx="250666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0"/>
              <a:t>  a    n    n …</a:t>
            </a:r>
          </a:p>
        </p:txBody>
      </p:sp>
      <p:sp>
        <p:nvSpPr>
          <p:cNvPr id="38961" name="Line 49"/>
          <p:cNvSpPr>
            <a:spLocks noChangeShapeType="1"/>
          </p:cNvSpPr>
          <p:nvPr/>
        </p:nvSpPr>
        <p:spPr bwMode="auto">
          <a:xfrm>
            <a:off x="5029200" y="3733800"/>
            <a:ext cx="60960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62" name="Line 50"/>
          <p:cNvSpPr>
            <a:spLocks noChangeShapeType="1"/>
          </p:cNvSpPr>
          <p:nvPr/>
        </p:nvSpPr>
        <p:spPr bwMode="auto">
          <a:xfrm flipH="1">
            <a:off x="5105400" y="3733800"/>
            <a:ext cx="60960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63" name="Line 51"/>
          <p:cNvSpPr>
            <a:spLocks noChangeShapeType="1"/>
          </p:cNvSpPr>
          <p:nvPr/>
        </p:nvSpPr>
        <p:spPr bwMode="auto">
          <a:xfrm>
            <a:off x="6324600" y="3733800"/>
            <a:ext cx="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64" name="Line 52"/>
          <p:cNvSpPr>
            <a:spLocks noChangeShapeType="1"/>
          </p:cNvSpPr>
          <p:nvPr/>
        </p:nvSpPr>
        <p:spPr bwMode="auto">
          <a:xfrm>
            <a:off x="5638800" y="2743200"/>
            <a:ext cx="1524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65" name="Line 53"/>
          <p:cNvSpPr>
            <a:spLocks noChangeShapeType="1"/>
          </p:cNvSpPr>
          <p:nvPr/>
        </p:nvSpPr>
        <p:spPr bwMode="auto">
          <a:xfrm>
            <a:off x="5943600" y="2743200"/>
            <a:ext cx="38100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66" name="Line 54"/>
          <p:cNvSpPr>
            <a:spLocks noChangeShapeType="1"/>
          </p:cNvSpPr>
          <p:nvPr/>
        </p:nvSpPr>
        <p:spPr bwMode="auto">
          <a:xfrm>
            <a:off x="6324600" y="4572000"/>
            <a:ext cx="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67" name="Line 55"/>
          <p:cNvSpPr>
            <a:spLocks noChangeShapeType="1"/>
          </p:cNvSpPr>
          <p:nvPr/>
        </p:nvSpPr>
        <p:spPr bwMode="auto">
          <a:xfrm>
            <a:off x="5715000" y="4572000"/>
            <a:ext cx="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68" name="Line 56"/>
          <p:cNvSpPr>
            <a:spLocks noChangeShapeType="1"/>
          </p:cNvSpPr>
          <p:nvPr/>
        </p:nvSpPr>
        <p:spPr bwMode="auto">
          <a:xfrm>
            <a:off x="5029200" y="4572000"/>
            <a:ext cx="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69" name="Text Box 57"/>
          <p:cNvSpPr txBox="1">
            <a:spLocks noChangeArrowheads="1"/>
          </p:cNvSpPr>
          <p:nvPr/>
        </p:nvSpPr>
        <p:spPr bwMode="auto">
          <a:xfrm>
            <a:off x="7067550" y="3681413"/>
            <a:ext cx="17303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0"/>
              <a:t>non-deterministic</a:t>
            </a:r>
          </a:p>
          <a:p>
            <a:r>
              <a:rPr lang="en-US" sz="1600" b="0"/>
              <a:t>anagramming</a:t>
            </a:r>
          </a:p>
        </p:txBody>
      </p:sp>
      <p:sp>
        <p:nvSpPr>
          <p:cNvPr id="38970" name="Text Box 58"/>
          <p:cNvSpPr txBox="1">
            <a:spLocks noChangeArrowheads="1"/>
          </p:cNvSpPr>
          <p:nvPr/>
        </p:nvSpPr>
        <p:spPr bwMode="auto">
          <a:xfrm>
            <a:off x="7067550" y="4648200"/>
            <a:ext cx="20589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lookup in 22</a:t>
            </a:r>
            <a:r>
              <a:rPr lang="en-US" b="0" baseline="30000"/>
              <a:t>2</a:t>
            </a:r>
            <a:r>
              <a:rPr lang="en-US" b="0"/>
              <a:t> table</a:t>
            </a:r>
          </a:p>
        </p:txBody>
      </p:sp>
      <p:sp>
        <p:nvSpPr>
          <p:cNvPr id="38971" name="Text Box 59"/>
          <p:cNvSpPr txBox="1">
            <a:spLocks noChangeArrowheads="1"/>
          </p:cNvSpPr>
          <p:nvPr/>
        </p:nvSpPr>
        <p:spPr bwMode="auto">
          <a:xfrm>
            <a:off x="4579938" y="5668963"/>
            <a:ext cx="250666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0"/>
              <a:t>  o    n    n …</a:t>
            </a:r>
          </a:p>
        </p:txBody>
      </p:sp>
      <p:sp>
        <p:nvSpPr>
          <p:cNvPr id="38972" name="Line 60"/>
          <p:cNvSpPr>
            <a:spLocks noChangeShapeType="1"/>
          </p:cNvSpPr>
          <p:nvPr/>
        </p:nvSpPr>
        <p:spPr bwMode="auto">
          <a:xfrm>
            <a:off x="6332538" y="5410200"/>
            <a:ext cx="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73" name="Line 61"/>
          <p:cNvSpPr>
            <a:spLocks noChangeShapeType="1"/>
          </p:cNvSpPr>
          <p:nvPr/>
        </p:nvSpPr>
        <p:spPr bwMode="auto">
          <a:xfrm>
            <a:off x="5722938" y="5410200"/>
            <a:ext cx="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74" name="Line 62"/>
          <p:cNvSpPr>
            <a:spLocks noChangeShapeType="1"/>
          </p:cNvSpPr>
          <p:nvPr/>
        </p:nvSpPr>
        <p:spPr bwMode="auto">
          <a:xfrm>
            <a:off x="5037138" y="5410200"/>
            <a:ext cx="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75" name="Text Box 63"/>
          <p:cNvSpPr txBox="1">
            <a:spLocks noChangeArrowheads="1"/>
          </p:cNvSpPr>
          <p:nvPr/>
        </p:nvSpPr>
        <p:spPr bwMode="auto">
          <a:xfrm>
            <a:off x="7067550" y="5281613"/>
            <a:ext cx="20605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0"/>
              <a:t>non-deterministic</a:t>
            </a:r>
          </a:p>
          <a:p>
            <a:r>
              <a:rPr lang="en-US" sz="1600" b="0"/>
              <a:t>mapping from 11</a:t>
            </a:r>
          </a:p>
          <a:p>
            <a:r>
              <a:rPr lang="en-US" sz="1600" b="0"/>
              <a:t>Latin letters to full 22</a:t>
            </a:r>
          </a:p>
        </p:txBody>
      </p:sp>
      <p:sp>
        <p:nvSpPr>
          <p:cNvPr id="38976" name="Text Box 64"/>
          <p:cNvSpPr txBox="1">
            <a:spLocks noChangeArrowheads="1"/>
          </p:cNvSpPr>
          <p:nvPr/>
        </p:nvSpPr>
        <p:spPr bwMode="auto">
          <a:xfrm>
            <a:off x="5638800" y="1981200"/>
            <a:ext cx="14605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0"/>
              <a:t>real ciphertext</a:t>
            </a:r>
          </a:p>
        </p:txBody>
      </p:sp>
      <p:sp>
        <p:nvSpPr>
          <p:cNvPr id="38977" name="Text Box 65"/>
          <p:cNvSpPr txBox="1">
            <a:spLocks noChangeArrowheads="1"/>
          </p:cNvSpPr>
          <p:nvPr/>
        </p:nvSpPr>
        <p:spPr bwMode="auto">
          <a:xfrm>
            <a:off x="7067550" y="2667000"/>
            <a:ext cx="949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0"/>
              <a:t>doubling</a:t>
            </a:r>
          </a:p>
        </p:txBody>
      </p:sp>
      <p:sp>
        <p:nvSpPr>
          <p:cNvPr id="38978" name="Text Box 66"/>
          <p:cNvSpPr txBox="1">
            <a:spLocks noChangeArrowheads="1"/>
          </p:cNvSpPr>
          <p:nvPr/>
        </p:nvSpPr>
        <p:spPr bwMode="auto">
          <a:xfrm>
            <a:off x="76200" y="2863850"/>
            <a:ext cx="19240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0"/>
              <a:t>apparent ciphertext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+mn-lt"/>
              </a:rPr>
              <a:t>Let’s Decipher with </a:t>
            </a:r>
            <a:r>
              <a:rPr lang="en-US" dirty="0" err="1">
                <a:latin typeface="+mn-lt"/>
              </a:rPr>
              <a:t>Newbold</a:t>
            </a:r>
            <a:r>
              <a:rPr lang="en-US" dirty="0">
                <a:latin typeface="+mn-lt"/>
              </a:rPr>
              <a:t> !</a:t>
            </a:r>
          </a:p>
        </p:txBody>
      </p:sp>
      <p:pic>
        <p:nvPicPr>
          <p:cNvPr id="3993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82550" y="76200"/>
            <a:ext cx="984250" cy="1477963"/>
          </a:xfrm>
          <a:noFill/>
          <a:ln/>
        </p:spPr>
      </p:pic>
      <p:grpSp>
        <p:nvGrpSpPr>
          <p:cNvPr id="39940" name="Group 4"/>
          <p:cNvGrpSpPr>
            <a:grpSpLocks/>
          </p:cNvGrpSpPr>
          <p:nvPr/>
        </p:nvGrpSpPr>
        <p:grpSpPr bwMode="auto">
          <a:xfrm>
            <a:off x="2362200" y="1219200"/>
            <a:ext cx="2146300" cy="3581400"/>
            <a:chOff x="3400" y="1056"/>
            <a:chExt cx="1352" cy="2256"/>
          </a:xfrm>
        </p:grpSpPr>
        <p:sp>
          <p:nvSpPr>
            <p:cNvPr id="39941" name="Text Box 5"/>
            <p:cNvSpPr txBox="1">
              <a:spLocks noChangeArrowheads="1"/>
            </p:cNvSpPr>
            <p:nvPr/>
          </p:nvSpPr>
          <p:spPr bwMode="auto">
            <a:xfrm>
              <a:off x="3400" y="1056"/>
              <a:ext cx="1352" cy="2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2900" b="0">
                  <a:latin typeface="voynichkk" pitchFamily="2" charset="0"/>
                </a:rPr>
                <a:t>P</a:t>
              </a:r>
            </a:p>
          </p:txBody>
        </p:sp>
        <p:grpSp>
          <p:nvGrpSpPr>
            <p:cNvPr id="39942" name="Group 6"/>
            <p:cNvGrpSpPr>
              <a:grpSpLocks/>
            </p:cNvGrpSpPr>
            <p:nvPr/>
          </p:nvGrpSpPr>
          <p:grpSpPr bwMode="auto">
            <a:xfrm>
              <a:off x="3456" y="1336"/>
              <a:ext cx="1175" cy="1360"/>
              <a:chOff x="3456" y="1336"/>
              <a:chExt cx="1175" cy="1360"/>
            </a:xfrm>
          </p:grpSpPr>
          <p:sp>
            <p:nvSpPr>
              <p:cNvPr id="39943" name="Freeform 7"/>
              <p:cNvSpPr>
                <a:spLocks/>
              </p:cNvSpPr>
              <p:nvPr/>
            </p:nvSpPr>
            <p:spPr bwMode="auto">
              <a:xfrm>
                <a:off x="3795" y="2455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44" name="Line 8"/>
              <p:cNvSpPr>
                <a:spLocks noChangeShapeType="1"/>
              </p:cNvSpPr>
              <p:nvPr/>
            </p:nvSpPr>
            <p:spPr bwMode="auto">
              <a:xfrm flipV="1">
                <a:off x="3888" y="2304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45" name="Line 9"/>
              <p:cNvSpPr>
                <a:spLocks noChangeShapeType="1"/>
              </p:cNvSpPr>
              <p:nvPr/>
            </p:nvSpPr>
            <p:spPr bwMode="auto">
              <a:xfrm>
                <a:off x="3792" y="2160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46" name="Line 10"/>
              <p:cNvSpPr>
                <a:spLocks noChangeShapeType="1"/>
              </p:cNvSpPr>
              <p:nvPr/>
            </p:nvSpPr>
            <p:spPr bwMode="auto">
              <a:xfrm flipH="1">
                <a:off x="3888" y="2256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47" name="Line 11"/>
              <p:cNvSpPr>
                <a:spLocks noChangeShapeType="1"/>
              </p:cNvSpPr>
              <p:nvPr/>
            </p:nvSpPr>
            <p:spPr bwMode="auto">
              <a:xfrm>
                <a:off x="3744" y="2064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48" name="Freeform 12"/>
              <p:cNvSpPr>
                <a:spLocks/>
              </p:cNvSpPr>
              <p:nvPr/>
            </p:nvSpPr>
            <p:spPr bwMode="auto">
              <a:xfrm>
                <a:off x="4108" y="1975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49" name="Line 13"/>
              <p:cNvSpPr>
                <a:spLocks noChangeShapeType="1"/>
              </p:cNvSpPr>
              <p:nvPr/>
            </p:nvSpPr>
            <p:spPr bwMode="auto">
              <a:xfrm flipV="1">
                <a:off x="4201" y="1824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50" name="Line 14"/>
              <p:cNvSpPr>
                <a:spLocks noChangeShapeType="1"/>
              </p:cNvSpPr>
              <p:nvPr/>
            </p:nvSpPr>
            <p:spPr bwMode="auto">
              <a:xfrm>
                <a:off x="4105" y="1680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51" name="Line 15"/>
              <p:cNvSpPr>
                <a:spLocks noChangeShapeType="1"/>
              </p:cNvSpPr>
              <p:nvPr/>
            </p:nvSpPr>
            <p:spPr bwMode="auto">
              <a:xfrm flipH="1">
                <a:off x="4201" y="1776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52" name="Line 16"/>
              <p:cNvSpPr>
                <a:spLocks noChangeShapeType="1"/>
              </p:cNvSpPr>
              <p:nvPr/>
            </p:nvSpPr>
            <p:spPr bwMode="auto">
              <a:xfrm>
                <a:off x="4057" y="1584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53" name="Freeform 17"/>
              <p:cNvSpPr>
                <a:spLocks/>
              </p:cNvSpPr>
              <p:nvPr/>
            </p:nvSpPr>
            <p:spPr bwMode="auto">
              <a:xfrm>
                <a:off x="3507" y="1775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54" name="Line 18"/>
              <p:cNvSpPr>
                <a:spLocks noChangeShapeType="1"/>
              </p:cNvSpPr>
              <p:nvPr/>
            </p:nvSpPr>
            <p:spPr bwMode="auto">
              <a:xfrm flipV="1">
                <a:off x="3600" y="1624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55" name="Line 19"/>
              <p:cNvSpPr>
                <a:spLocks noChangeShapeType="1"/>
              </p:cNvSpPr>
              <p:nvPr/>
            </p:nvSpPr>
            <p:spPr bwMode="auto">
              <a:xfrm>
                <a:off x="3504" y="1480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56" name="Line 20"/>
              <p:cNvSpPr>
                <a:spLocks noChangeShapeType="1"/>
              </p:cNvSpPr>
              <p:nvPr/>
            </p:nvSpPr>
            <p:spPr bwMode="auto">
              <a:xfrm flipH="1">
                <a:off x="3600" y="1576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57" name="Line 21"/>
              <p:cNvSpPr>
                <a:spLocks noChangeShapeType="1"/>
              </p:cNvSpPr>
              <p:nvPr/>
            </p:nvSpPr>
            <p:spPr bwMode="auto">
              <a:xfrm>
                <a:off x="3456" y="1384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58" name="Freeform 22"/>
              <p:cNvSpPr>
                <a:spLocks/>
              </p:cNvSpPr>
              <p:nvPr/>
            </p:nvSpPr>
            <p:spPr bwMode="auto">
              <a:xfrm>
                <a:off x="4156" y="2551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59" name="Line 23"/>
              <p:cNvSpPr>
                <a:spLocks noChangeShapeType="1"/>
              </p:cNvSpPr>
              <p:nvPr/>
            </p:nvSpPr>
            <p:spPr bwMode="auto">
              <a:xfrm flipV="1">
                <a:off x="4249" y="2400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60" name="Line 24"/>
              <p:cNvSpPr>
                <a:spLocks noChangeShapeType="1"/>
              </p:cNvSpPr>
              <p:nvPr/>
            </p:nvSpPr>
            <p:spPr bwMode="auto">
              <a:xfrm>
                <a:off x="4153" y="2256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61" name="Line 25"/>
              <p:cNvSpPr>
                <a:spLocks noChangeShapeType="1"/>
              </p:cNvSpPr>
              <p:nvPr/>
            </p:nvSpPr>
            <p:spPr bwMode="auto">
              <a:xfrm flipH="1">
                <a:off x="4249" y="235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62" name="Line 26"/>
              <p:cNvSpPr>
                <a:spLocks noChangeShapeType="1"/>
              </p:cNvSpPr>
              <p:nvPr/>
            </p:nvSpPr>
            <p:spPr bwMode="auto">
              <a:xfrm>
                <a:off x="4105" y="2160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63" name="Freeform 27"/>
              <p:cNvSpPr>
                <a:spLocks/>
              </p:cNvSpPr>
              <p:nvPr/>
            </p:nvSpPr>
            <p:spPr bwMode="auto">
              <a:xfrm>
                <a:off x="4275" y="1727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64" name="Line 28"/>
              <p:cNvSpPr>
                <a:spLocks noChangeShapeType="1"/>
              </p:cNvSpPr>
              <p:nvPr/>
            </p:nvSpPr>
            <p:spPr bwMode="auto">
              <a:xfrm flipV="1">
                <a:off x="4368" y="1576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65" name="Line 29"/>
              <p:cNvSpPr>
                <a:spLocks noChangeShapeType="1"/>
              </p:cNvSpPr>
              <p:nvPr/>
            </p:nvSpPr>
            <p:spPr bwMode="auto">
              <a:xfrm>
                <a:off x="4272" y="1432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66" name="Line 30"/>
              <p:cNvSpPr>
                <a:spLocks noChangeShapeType="1"/>
              </p:cNvSpPr>
              <p:nvPr/>
            </p:nvSpPr>
            <p:spPr bwMode="auto">
              <a:xfrm flipH="1">
                <a:off x="4368" y="152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67" name="Line 31"/>
              <p:cNvSpPr>
                <a:spLocks noChangeShapeType="1"/>
              </p:cNvSpPr>
              <p:nvPr/>
            </p:nvSpPr>
            <p:spPr bwMode="auto">
              <a:xfrm>
                <a:off x="4224" y="1336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68" name="Freeform 32"/>
              <p:cNvSpPr>
                <a:spLocks/>
              </p:cNvSpPr>
              <p:nvPr/>
            </p:nvSpPr>
            <p:spPr bwMode="auto">
              <a:xfrm>
                <a:off x="3820" y="1927"/>
                <a:ext cx="356" cy="14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51" y="1"/>
                  </a:cxn>
                  <a:cxn ang="0">
                    <a:pos x="144" y="18"/>
                  </a:cxn>
                  <a:cxn ang="0">
                    <a:pos x="220" y="78"/>
                  </a:cxn>
                  <a:cxn ang="0">
                    <a:pos x="356" y="145"/>
                  </a:cxn>
                </a:cxnLst>
                <a:rect l="0" t="0" r="r" b="b"/>
                <a:pathLst>
                  <a:path w="356" h="145">
                    <a:moveTo>
                      <a:pt x="0" y="27"/>
                    </a:moveTo>
                    <a:cubicBezTo>
                      <a:pt x="11" y="20"/>
                      <a:pt x="35" y="0"/>
                      <a:pt x="51" y="1"/>
                    </a:cubicBezTo>
                    <a:cubicBezTo>
                      <a:pt x="82" y="3"/>
                      <a:pt x="144" y="18"/>
                      <a:pt x="144" y="18"/>
                    </a:cubicBezTo>
                    <a:cubicBezTo>
                      <a:pt x="160" y="68"/>
                      <a:pt x="165" y="68"/>
                      <a:pt x="220" y="78"/>
                    </a:cubicBezTo>
                    <a:cubicBezTo>
                      <a:pt x="242" y="89"/>
                      <a:pt x="329" y="145"/>
                      <a:pt x="356" y="145"/>
                    </a:cubicBezTo>
                  </a:path>
                </a:pathLst>
              </a:custGeom>
              <a:noFill/>
              <a:ln w="28575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69" name="Line 33"/>
              <p:cNvSpPr>
                <a:spLocks noChangeShapeType="1"/>
              </p:cNvSpPr>
              <p:nvPr/>
            </p:nvSpPr>
            <p:spPr bwMode="auto">
              <a:xfrm flipV="1">
                <a:off x="3913" y="1776"/>
                <a:ext cx="9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70" name="Line 34"/>
              <p:cNvSpPr>
                <a:spLocks noChangeShapeType="1"/>
              </p:cNvSpPr>
              <p:nvPr/>
            </p:nvSpPr>
            <p:spPr bwMode="auto">
              <a:xfrm>
                <a:off x="3817" y="1632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71" name="Line 35"/>
              <p:cNvSpPr>
                <a:spLocks noChangeShapeType="1"/>
              </p:cNvSpPr>
              <p:nvPr/>
            </p:nvSpPr>
            <p:spPr bwMode="auto">
              <a:xfrm flipH="1">
                <a:off x="3913" y="172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72" name="Line 36"/>
              <p:cNvSpPr>
                <a:spLocks noChangeShapeType="1"/>
              </p:cNvSpPr>
              <p:nvPr/>
            </p:nvSpPr>
            <p:spPr bwMode="auto">
              <a:xfrm>
                <a:off x="3769" y="1536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9973" name="Text Box 37"/>
          <p:cNvSpPr txBox="1">
            <a:spLocks noChangeArrowheads="1"/>
          </p:cNvSpPr>
          <p:nvPr/>
        </p:nvSpPr>
        <p:spPr bwMode="auto">
          <a:xfrm>
            <a:off x="76200" y="2209800"/>
            <a:ext cx="20081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b="0">
                <a:latin typeface="voynichkk" pitchFamily="2" charset="0"/>
              </a:rPr>
              <a:t>PCC89 …</a:t>
            </a:r>
          </a:p>
        </p:txBody>
      </p:sp>
      <p:sp>
        <p:nvSpPr>
          <p:cNvPr id="39974" name="Text Box 38"/>
          <p:cNvSpPr txBox="1">
            <a:spLocks noChangeArrowheads="1"/>
          </p:cNvSpPr>
          <p:nvPr/>
        </p:nvSpPr>
        <p:spPr bwMode="auto">
          <a:xfrm>
            <a:off x="3200400" y="3568700"/>
            <a:ext cx="349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</a:t>
            </a:r>
          </a:p>
        </p:txBody>
      </p:sp>
      <p:sp>
        <p:nvSpPr>
          <p:cNvPr id="39975" name="Text Box 39"/>
          <p:cNvSpPr txBox="1">
            <a:spLocks noChangeArrowheads="1"/>
          </p:cNvSpPr>
          <p:nvPr/>
        </p:nvSpPr>
        <p:spPr bwMode="auto">
          <a:xfrm>
            <a:off x="3276600" y="3187700"/>
            <a:ext cx="361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</a:t>
            </a:r>
          </a:p>
        </p:txBody>
      </p:sp>
      <p:sp>
        <p:nvSpPr>
          <p:cNvPr id="39976" name="Text Box 40"/>
          <p:cNvSpPr txBox="1">
            <a:spLocks noChangeArrowheads="1"/>
          </p:cNvSpPr>
          <p:nvPr/>
        </p:nvSpPr>
        <p:spPr bwMode="auto">
          <a:xfrm>
            <a:off x="3276600" y="2959100"/>
            <a:ext cx="374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</a:t>
            </a:r>
          </a:p>
        </p:txBody>
      </p:sp>
      <p:sp>
        <p:nvSpPr>
          <p:cNvPr id="39977" name="Text Box 41"/>
          <p:cNvSpPr txBox="1">
            <a:spLocks noChangeArrowheads="1"/>
          </p:cNvSpPr>
          <p:nvPr/>
        </p:nvSpPr>
        <p:spPr bwMode="auto">
          <a:xfrm>
            <a:off x="3276600" y="2730500"/>
            <a:ext cx="24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</a:t>
            </a:r>
          </a:p>
        </p:txBody>
      </p:sp>
      <p:sp>
        <p:nvSpPr>
          <p:cNvPr id="39978" name="Text Box 42"/>
          <p:cNvSpPr txBox="1">
            <a:spLocks noChangeArrowheads="1"/>
          </p:cNvSpPr>
          <p:nvPr/>
        </p:nvSpPr>
        <p:spPr bwMode="auto">
          <a:xfrm>
            <a:off x="4953000" y="2239963"/>
            <a:ext cx="16510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0"/>
              <a:t>DOMI…</a:t>
            </a:r>
          </a:p>
        </p:txBody>
      </p:sp>
      <p:sp>
        <p:nvSpPr>
          <p:cNvPr id="39979" name="Line 43"/>
          <p:cNvSpPr>
            <a:spLocks noChangeShapeType="1"/>
          </p:cNvSpPr>
          <p:nvPr/>
        </p:nvSpPr>
        <p:spPr bwMode="auto">
          <a:xfrm>
            <a:off x="4495800" y="2514600"/>
            <a:ext cx="304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80" name="Line 44"/>
          <p:cNvSpPr>
            <a:spLocks noChangeShapeType="1"/>
          </p:cNvSpPr>
          <p:nvPr/>
        </p:nvSpPr>
        <p:spPr bwMode="auto">
          <a:xfrm>
            <a:off x="2057400" y="25146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81" name="Line 45"/>
          <p:cNvSpPr>
            <a:spLocks noChangeShapeType="1"/>
          </p:cNvSpPr>
          <p:nvPr/>
        </p:nvSpPr>
        <p:spPr bwMode="auto">
          <a:xfrm flipH="1">
            <a:off x="5029200" y="2743200"/>
            <a:ext cx="3048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82" name="Text Box 46"/>
          <p:cNvSpPr txBox="1">
            <a:spLocks noChangeArrowheads="1"/>
          </p:cNvSpPr>
          <p:nvPr/>
        </p:nvSpPr>
        <p:spPr bwMode="auto">
          <a:xfrm>
            <a:off x="4572000" y="3200400"/>
            <a:ext cx="26431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0"/>
              <a:t>DO OM MI …</a:t>
            </a:r>
          </a:p>
        </p:txBody>
      </p:sp>
      <p:sp>
        <p:nvSpPr>
          <p:cNvPr id="39983" name="Text Box 47"/>
          <p:cNvSpPr txBox="1">
            <a:spLocks noChangeArrowheads="1"/>
          </p:cNvSpPr>
          <p:nvPr/>
        </p:nvSpPr>
        <p:spPr bwMode="auto">
          <a:xfrm>
            <a:off x="4572000" y="4038600"/>
            <a:ext cx="26431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0"/>
              <a:t>OM DO MI …</a:t>
            </a:r>
          </a:p>
        </p:txBody>
      </p:sp>
      <p:sp>
        <p:nvSpPr>
          <p:cNvPr id="39984" name="Text Box 48"/>
          <p:cNvSpPr txBox="1">
            <a:spLocks noChangeArrowheads="1"/>
          </p:cNvSpPr>
          <p:nvPr/>
        </p:nvSpPr>
        <p:spPr bwMode="auto">
          <a:xfrm>
            <a:off x="4572000" y="4830763"/>
            <a:ext cx="250666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0"/>
              <a:t>  a    n    n …</a:t>
            </a:r>
          </a:p>
        </p:txBody>
      </p:sp>
      <p:sp>
        <p:nvSpPr>
          <p:cNvPr id="39985" name="Line 49"/>
          <p:cNvSpPr>
            <a:spLocks noChangeShapeType="1"/>
          </p:cNvSpPr>
          <p:nvPr/>
        </p:nvSpPr>
        <p:spPr bwMode="auto">
          <a:xfrm>
            <a:off x="5029200" y="3733800"/>
            <a:ext cx="60960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86" name="Line 50"/>
          <p:cNvSpPr>
            <a:spLocks noChangeShapeType="1"/>
          </p:cNvSpPr>
          <p:nvPr/>
        </p:nvSpPr>
        <p:spPr bwMode="auto">
          <a:xfrm flipH="1">
            <a:off x="5105400" y="3733800"/>
            <a:ext cx="60960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87" name="Line 51"/>
          <p:cNvSpPr>
            <a:spLocks noChangeShapeType="1"/>
          </p:cNvSpPr>
          <p:nvPr/>
        </p:nvSpPr>
        <p:spPr bwMode="auto">
          <a:xfrm>
            <a:off x="6324600" y="3733800"/>
            <a:ext cx="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88" name="Line 52"/>
          <p:cNvSpPr>
            <a:spLocks noChangeShapeType="1"/>
          </p:cNvSpPr>
          <p:nvPr/>
        </p:nvSpPr>
        <p:spPr bwMode="auto">
          <a:xfrm>
            <a:off x="5638800" y="2743200"/>
            <a:ext cx="1524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89" name="Line 53"/>
          <p:cNvSpPr>
            <a:spLocks noChangeShapeType="1"/>
          </p:cNvSpPr>
          <p:nvPr/>
        </p:nvSpPr>
        <p:spPr bwMode="auto">
          <a:xfrm>
            <a:off x="5943600" y="2743200"/>
            <a:ext cx="38100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90" name="Line 54"/>
          <p:cNvSpPr>
            <a:spLocks noChangeShapeType="1"/>
          </p:cNvSpPr>
          <p:nvPr/>
        </p:nvSpPr>
        <p:spPr bwMode="auto">
          <a:xfrm>
            <a:off x="6324600" y="4572000"/>
            <a:ext cx="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91" name="Line 55"/>
          <p:cNvSpPr>
            <a:spLocks noChangeShapeType="1"/>
          </p:cNvSpPr>
          <p:nvPr/>
        </p:nvSpPr>
        <p:spPr bwMode="auto">
          <a:xfrm>
            <a:off x="5715000" y="4572000"/>
            <a:ext cx="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92" name="Line 56"/>
          <p:cNvSpPr>
            <a:spLocks noChangeShapeType="1"/>
          </p:cNvSpPr>
          <p:nvPr/>
        </p:nvSpPr>
        <p:spPr bwMode="auto">
          <a:xfrm>
            <a:off x="5029200" y="4572000"/>
            <a:ext cx="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93" name="Text Box 57"/>
          <p:cNvSpPr txBox="1">
            <a:spLocks noChangeArrowheads="1"/>
          </p:cNvSpPr>
          <p:nvPr/>
        </p:nvSpPr>
        <p:spPr bwMode="auto">
          <a:xfrm>
            <a:off x="7067550" y="3681413"/>
            <a:ext cx="17303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0"/>
              <a:t>non-deterministic</a:t>
            </a:r>
          </a:p>
          <a:p>
            <a:r>
              <a:rPr lang="en-US" sz="1600" b="0"/>
              <a:t>anagramming</a:t>
            </a:r>
          </a:p>
        </p:txBody>
      </p:sp>
      <p:sp>
        <p:nvSpPr>
          <p:cNvPr id="39994" name="Text Box 58"/>
          <p:cNvSpPr txBox="1">
            <a:spLocks noChangeArrowheads="1"/>
          </p:cNvSpPr>
          <p:nvPr/>
        </p:nvSpPr>
        <p:spPr bwMode="auto">
          <a:xfrm>
            <a:off x="7067550" y="4648200"/>
            <a:ext cx="20589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lookup in 22</a:t>
            </a:r>
            <a:r>
              <a:rPr lang="en-US" b="0" baseline="30000"/>
              <a:t>2</a:t>
            </a:r>
            <a:r>
              <a:rPr lang="en-US" b="0"/>
              <a:t> table</a:t>
            </a:r>
          </a:p>
        </p:txBody>
      </p:sp>
      <p:sp>
        <p:nvSpPr>
          <p:cNvPr id="39995" name="Text Box 59"/>
          <p:cNvSpPr txBox="1">
            <a:spLocks noChangeArrowheads="1"/>
          </p:cNvSpPr>
          <p:nvPr/>
        </p:nvSpPr>
        <p:spPr bwMode="auto">
          <a:xfrm>
            <a:off x="4579938" y="5668963"/>
            <a:ext cx="250666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0"/>
              <a:t>  o    n    n …</a:t>
            </a:r>
          </a:p>
        </p:txBody>
      </p:sp>
      <p:sp>
        <p:nvSpPr>
          <p:cNvPr id="39996" name="Line 60"/>
          <p:cNvSpPr>
            <a:spLocks noChangeShapeType="1"/>
          </p:cNvSpPr>
          <p:nvPr/>
        </p:nvSpPr>
        <p:spPr bwMode="auto">
          <a:xfrm>
            <a:off x="6332538" y="5410200"/>
            <a:ext cx="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97" name="Line 61"/>
          <p:cNvSpPr>
            <a:spLocks noChangeShapeType="1"/>
          </p:cNvSpPr>
          <p:nvPr/>
        </p:nvSpPr>
        <p:spPr bwMode="auto">
          <a:xfrm>
            <a:off x="5722938" y="5410200"/>
            <a:ext cx="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98" name="Line 62"/>
          <p:cNvSpPr>
            <a:spLocks noChangeShapeType="1"/>
          </p:cNvSpPr>
          <p:nvPr/>
        </p:nvSpPr>
        <p:spPr bwMode="auto">
          <a:xfrm>
            <a:off x="5037138" y="5410200"/>
            <a:ext cx="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99" name="Text Box 63"/>
          <p:cNvSpPr txBox="1">
            <a:spLocks noChangeArrowheads="1"/>
          </p:cNvSpPr>
          <p:nvPr/>
        </p:nvSpPr>
        <p:spPr bwMode="auto">
          <a:xfrm>
            <a:off x="7067550" y="5281613"/>
            <a:ext cx="20605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0"/>
              <a:t>non-deterministic</a:t>
            </a:r>
          </a:p>
          <a:p>
            <a:r>
              <a:rPr lang="en-US" sz="1600" b="0"/>
              <a:t>mapping from 11</a:t>
            </a:r>
          </a:p>
          <a:p>
            <a:r>
              <a:rPr lang="en-US" sz="1600" b="0"/>
              <a:t>Latin letters to full 22</a:t>
            </a:r>
          </a:p>
        </p:txBody>
      </p:sp>
      <p:sp>
        <p:nvSpPr>
          <p:cNvPr id="40000" name="Text Box 64"/>
          <p:cNvSpPr txBox="1">
            <a:spLocks noChangeArrowheads="1"/>
          </p:cNvSpPr>
          <p:nvPr/>
        </p:nvSpPr>
        <p:spPr bwMode="auto">
          <a:xfrm>
            <a:off x="5638800" y="1981200"/>
            <a:ext cx="14605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0"/>
              <a:t>real ciphertext</a:t>
            </a:r>
          </a:p>
        </p:txBody>
      </p:sp>
      <p:sp>
        <p:nvSpPr>
          <p:cNvPr id="40001" name="Text Box 65"/>
          <p:cNvSpPr txBox="1">
            <a:spLocks noChangeArrowheads="1"/>
          </p:cNvSpPr>
          <p:nvPr/>
        </p:nvSpPr>
        <p:spPr bwMode="auto">
          <a:xfrm>
            <a:off x="7067550" y="2667000"/>
            <a:ext cx="949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0"/>
              <a:t>doubling</a:t>
            </a:r>
          </a:p>
        </p:txBody>
      </p:sp>
      <p:sp>
        <p:nvSpPr>
          <p:cNvPr id="40002" name="Text Box 66"/>
          <p:cNvSpPr txBox="1">
            <a:spLocks noChangeArrowheads="1"/>
          </p:cNvSpPr>
          <p:nvPr/>
        </p:nvSpPr>
        <p:spPr bwMode="auto">
          <a:xfrm>
            <a:off x="76200" y="2863850"/>
            <a:ext cx="19240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0"/>
              <a:t>apparent ciphertext</a:t>
            </a:r>
          </a:p>
        </p:txBody>
      </p:sp>
      <p:sp>
        <p:nvSpPr>
          <p:cNvPr id="40004" name="AutoShape 68"/>
          <p:cNvSpPr>
            <a:spLocks noChangeArrowheads="1"/>
          </p:cNvSpPr>
          <p:nvPr/>
        </p:nvSpPr>
        <p:spPr bwMode="auto">
          <a:xfrm>
            <a:off x="3780260" y="4495800"/>
            <a:ext cx="762000" cy="457200"/>
          </a:xfrm>
          <a:prstGeom prst="rightArrow">
            <a:avLst>
              <a:gd name="adj1" fmla="val 50000"/>
              <a:gd name="adj2" fmla="val 41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1219200" y="3972580"/>
            <a:ext cx="2637260" cy="2569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  A B C D E F G H I L M N O P Q R S T U V X Z</a:t>
            </a:r>
          </a:p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700" b="0" dirty="0" smtClean="0">
                <a:latin typeface="Courier New" pitchFamily="49" charset="0"/>
                <a:cs typeface="Courier New" pitchFamily="49" charset="0"/>
              </a:rPr>
              <a:t>V Z B F G L M N </a:t>
            </a:r>
            <a:r>
              <a:rPr lang="en-US" sz="700" b="0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700" b="0" dirty="0" smtClean="0">
                <a:latin typeface="Courier New" pitchFamily="49" charset="0"/>
                <a:cs typeface="Courier New" pitchFamily="49" charset="0"/>
              </a:rPr>
              <a:t> O …</a:t>
            </a:r>
          </a:p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B </a:t>
            </a:r>
            <a:r>
              <a:rPr lang="en-US" sz="700" b="0" dirty="0" smtClean="0">
                <a:latin typeface="Courier New" pitchFamily="49" charset="0"/>
                <a:cs typeface="Courier New" pitchFamily="49" charset="0"/>
              </a:rPr>
              <a:t>C F T U V X …</a:t>
            </a:r>
          </a:p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C </a:t>
            </a:r>
            <a:r>
              <a:rPr lang="en-US" sz="700" b="0" dirty="0" smtClean="0">
                <a:latin typeface="Courier New" pitchFamily="49" charset="0"/>
                <a:cs typeface="Courier New" pitchFamily="49" charset="0"/>
              </a:rPr>
              <a:t>F B A Q F C D Z </a:t>
            </a:r>
            <a:r>
              <a:rPr lang="en-US" sz="700" b="0" dirty="0" err="1" smtClean="0"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700" b="0" dirty="0" smtClean="0">
                <a:latin typeface="Courier New" pitchFamily="49" charset="0"/>
                <a:cs typeface="Courier New" pitchFamily="49" charset="0"/>
              </a:rPr>
              <a:t> …</a:t>
            </a:r>
          </a:p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D</a:t>
            </a:r>
          </a:p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E</a:t>
            </a:r>
          </a:p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G</a:t>
            </a:r>
          </a:p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H</a:t>
            </a:r>
          </a:p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I                     </a:t>
            </a:r>
            <a:r>
              <a:rPr lang="en-US" sz="700" b="0" dirty="0" smtClean="0"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L</a:t>
            </a:r>
          </a:p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M                         </a:t>
            </a:r>
            <a:r>
              <a:rPr lang="en-US" sz="700" b="0" dirty="0" smtClean="0">
                <a:latin typeface="Courier New" pitchFamily="49" charset="0"/>
                <a:cs typeface="Courier New" pitchFamily="49" charset="0"/>
              </a:rPr>
              <a:t>A</a:t>
            </a:r>
          </a:p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O       </a:t>
            </a:r>
            <a:r>
              <a:rPr lang="en-US" sz="700" b="0" dirty="0" smtClean="0"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P</a:t>
            </a:r>
          </a:p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Q             …                  … </a:t>
            </a:r>
          </a:p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R</a:t>
            </a:r>
          </a:p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S</a:t>
            </a:r>
          </a:p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T</a:t>
            </a:r>
          </a:p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U      …               N</a:t>
            </a:r>
          </a:p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V</a:t>
            </a:r>
          </a:p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X</a:t>
            </a:r>
          </a:p>
          <a:p>
            <a:r>
              <a:rPr lang="en-US" sz="700" dirty="0" smtClean="0">
                <a:latin typeface="Courier New" pitchFamily="49" charset="0"/>
                <a:cs typeface="Courier New" pitchFamily="49" charset="0"/>
              </a:rPr>
              <a:t>Z</a:t>
            </a:r>
            <a:endParaRPr lang="en-US" sz="7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1387581" y="4112789"/>
            <a:ext cx="2392680" cy="237439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332460" y="6182380"/>
            <a:ext cx="167640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22x22 table</a:t>
            </a:r>
          </a:p>
          <a:p>
            <a:r>
              <a:rPr lang="en-US" sz="1400" dirty="0" smtClean="0"/>
              <a:t>(values guessed)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74638"/>
            <a:ext cx="8229600" cy="1143000"/>
          </a:xfrm>
        </p:spPr>
        <p:txBody>
          <a:bodyPr/>
          <a:lstStyle/>
          <a:p>
            <a:r>
              <a:rPr lang="en-US" dirty="0" err="1" smtClean="0">
                <a:latin typeface="+mn-lt"/>
              </a:rPr>
              <a:t>Newbold’s</a:t>
            </a:r>
            <a:r>
              <a:rPr lang="en-US" dirty="0" smtClean="0">
                <a:latin typeface="+mn-lt"/>
              </a:rPr>
              <a:t> Results</a:t>
            </a:r>
            <a:endParaRPr lang="en-US" dirty="0">
              <a:latin typeface="+mn-lt"/>
            </a:endParaRPr>
          </a:p>
        </p:txBody>
      </p:sp>
      <p:pic>
        <p:nvPicPr>
          <p:cNvPr id="4096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82550" y="76200"/>
            <a:ext cx="984250" cy="1477963"/>
          </a:xfrm>
          <a:noFill/>
          <a:ln/>
        </p:spPr>
      </p:pic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93725" y="1700213"/>
            <a:ext cx="7635875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0" dirty="0"/>
              <a:t>1300 real </a:t>
            </a:r>
            <a:r>
              <a:rPr lang="en-US" sz="2400" b="0" dirty="0" err="1"/>
              <a:t>ciphertext</a:t>
            </a:r>
            <a:r>
              <a:rPr lang="en-US" sz="2400" b="0" dirty="0"/>
              <a:t> “letters” in first 3 lines</a:t>
            </a:r>
          </a:p>
          <a:p>
            <a:endParaRPr lang="en-US" sz="2400" b="0" dirty="0"/>
          </a:p>
          <a:p>
            <a:r>
              <a:rPr lang="en-US" sz="2400" b="0" dirty="0"/>
              <a:t>	Decipherment of those first lines:</a:t>
            </a:r>
          </a:p>
          <a:p>
            <a:r>
              <a:rPr lang="en-US" sz="2400" dirty="0"/>
              <a:t>	“I, Roger Bacon, have written this…”</a:t>
            </a:r>
          </a:p>
          <a:p>
            <a:r>
              <a:rPr lang="en-US" sz="2400" b="0" dirty="0"/>
              <a:t>	(in Latin)</a:t>
            </a:r>
          </a:p>
          <a:p>
            <a:endParaRPr lang="en-US" sz="2400" b="0" dirty="0"/>
          </a:p>
          <a:p>
            <a:r>
              <a:rPr lang="en-US" sz="2400" b="0" dirty="0"/>
              <a:t>Anagramming sets of 55 letters is sometimes required.</a:t>
            </a:r>
          </a:p>
          <a:p>
            <a:endParaRPr lang="en-US" sz="2400" b="0" dirty="0"/>
          </a:p>
          <a:p>
            <a:r>
              <a:rPr lang="en-US" sz="2400" b="0" dirty="0"/>
              <a:t>Slow but steady progress… Andromeda galaxy, ovaries </a:t>
            </a:r>
            <a:r>
              <a:rPr lang="en-US" sz="2400" b="0" dirty="0" smtClean="0"/>
              <a:t>… </a:t>
            </a:r>
            <a:r>
              <a:rPr lang="en-US" sz="2400" b="0" dirty="0"/>
              <a:t>so </a:t>
            </a:r>
            <a:r>
              <a:rPr lang="en-US" sz="2400" b="0" dirty="0" smtClean="0"/>
              <a:t>… Roger Bacon </a:t>
            </a:r>
            <a:r>
              <a:rPr lang="en-US" sz="2400" b="0" dirty="0"/>
              <a:t>must have had a microscope &amp; telescope, hundreds of years before they were </a:t>
            </a:r>
            <a:r>
              <a:rPr lang="en-US" sz="2400" b="0" dirty="0" smtClean="0"/>
              <a:t>invented … !</a:t>
            </a:r>
            <a:endParaRPr lang="en-US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14600" y="2286000"/>
            <a:ext cx="4572000" cy="40687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whew! </a:t>
            </a:r>
          </a:p>
          <a:p>
            <a:pPr>
              <a:buNone/>
            </a:pPr>
            <a:r>
              <a:rPr lang="en-US" dirty="0" smtClean="0"/>
              <a:t>let’s take a step back …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VMS </a:t>
            </a:r>
            <a:r>
              <a:rPr lang="en-US" dirty="0" smtClean="0">
                <a:latin typeface="+mn-lt"/>
              </a:rPr>
              <a:t>Text</a:t>
            </a:r>
            <a:endParaRPr lang="en-US" dirty="0">
              <a:latin typeface="+mn-lt"/>
            </a:endParaRP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38,000 </a:t>
            </a:r>
            <a:r>
              <a:rPr lang="en-US" dirty="0" smtClean="0"/>
              <a:t>words</a:t>
            </a:r>
          </a:p>
          <a:p>
            <a:r>
              <a:rPr lang="en-US" dirty="0" smtClean="0"/>
              <a:t>U</a:t>
            </a:r>
            <a:r>
              <a:rPr lang="en-US" dirty="0" smtClean="0"/>
              <a:t>nknown </a:t>
            </a:r>
            <a:r>
              <a:rPr lang="en-US" dirty="0"/>
              <a:t>script</a:t>
            </a:r>
          </a:p>
          <a:p>
            <a:r>
              <a:rPr lang="en-US" dirty="0"/>
              <a:t>Writing style similar to 15</a:t>
            </a:r>
            <a:r>
              <a:rPr lang="en-US" baseline="30000" dirty="0"/>
              <a:t>th</a:t>
            </a:r>
            <a:r>
              <a:rPr lang="en-US" dirty="0"/>
              <a:t> century Florentine “humanist” hand</a:t>
            </a:r>
          </a:p>
          <a:p>
            <a:r>
              <a:rPr lang="en-US" dirty="0"/>
              <a:t>Between 23 and 40 distinct characters</a:t>
            </a:r>
          </a:p>
          <a:p>
            <a:r>
              <a:rPr lang="en-US" dirty="0"/>
              <a:t>No corrections, likely to have been copied</a:t>
            </a:r>
          </a:p>
          <a:p>
            <a:r>
              <a:rPr lang="en-US" dirty="0"/>
              <a:t>Writing was done after illustrations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Transcription</a:t>
            </a:r>
          </a:p>
        </p:txBody>
      </p:sp>
      <p:grpSp>
        <p:nvGrpSpPr>
          <p:cNvPr id="55299" name="Group 3"/>
          <p:cNvGrpSpPr>
            <a:grpSpLocks/>
          </p:cNvGrpSpPr>
          <p:nvPr/>
        </p:nvGrpSpPr>
        <p:grpSpPr bwMode="auto">
          <a:xfrm>
            <a:off x="554038" y="1524000"/>
            <a:ext cx="8126412" cy="1466850"/>
            <a:chOff x="305" y="1200"/>
            <a:chExt cx="5119" cy="924"/>
          </a:xfrm>
        </p:grpSpPr>
        <p:graphicFrame>
          <p:nvGraphicFramePr>
            <p:cNvPr id="55300" name="Object 4"/>
            <p:cNvGraphicFramePr>
              <a:graphicFrameLocks noChangeAspect="1"/>
            </p:cNvGraphicFramePr>
            <p:nvPr/>
          </p:nvGraphicFramePr>
          <p:xfrm>
            <a:off x="305" y="1392"/>
            <a:ext cx="5119" cy="732"/>
          </p:xfrm>
          <a:graphic>
            <a:graphicData uri="http://schemas.openxmlformats.org/presentationml/2006/ole">
              <p:oleObj spid="_x0000_s55312" name="Image" r:id="rId3" imgW="4821537" imgH="688674" progId="">
                <p:embed/>
              </p:oleObj>
            </a:graphicData>
          </a:graphic>
        </p:graphicFrame>
        <p:sp>
          <p:nvSpPr>
            <p:cNvPr id="55301" name="Rectangle 5"/>
            <p:cNvSpPr>
              <a:spLocks noChangeArrowheads="1"/>
            </p:cNvSpPr>
            <p:nvPr/>
          </p:nvSpPr>
          <p:spPr bwMode="auto">
            <a:xfrm>
              <a:off x="624" y="1296"/>
              <a:ext cx="720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02" name="Rectangle 6"/>
            <p:cNvSpPr>
              <a:spLocks noChangeArrowheads="1"/>
            </p:cNvSpPr>
            <p:nvPr/>
          </p:nvSpPr>
          <p:spPr bwMode="auto">
            <a:xfrm>
              <a:off x="1264" y="1318"/>
              <a:ext cx="1376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03" name="Rectangle 7"/>
            <p:cNvSpPr>
              <a:spLocks noChangeArrowheads="1"/>
            </p:cNvSpPr>
            <p:nvPr/>
          </p:nvSpPr>
          <p:spPr bwMode="auto">
            <a:xfrm>
              <a:off x="2848" y="1288"/>
              <a:ext cx="2528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04" name="Rectangle 8"/>
            <p:cNvSpPr>
              <a:spLocks noChangeArrowheads="1"/>
            </p:cNvSpPr>
            <p:nvPr/>
          </p:nvSpPr>
          <p:spPr bwMode="auto">
            <a:xfrm>
              <a:off x="3456" y="1248"/>
              <a:ext cx="288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05" name="Rectangle 9"/>
            <p:cNvSpPr>
              <a:spLocks noChangeArrowheads="1"/>
            </p:cNvSpPr>
            <p:nvPr/>
          </p:nvSpPr>
          <p:spPr bwMode="auto">
            <a:xfrm>
              <a:off x="4512" y="1200"/>
              <a:ext cx="288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527050" y="3429000"/>
            <a:ext cx="8140700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200" b="0">
                <a:latin typeface="voynichkk" pitchFamily="2" charset="0"/>
              </a:rPr>
              <a:t>BSC8AE OPCC9 4OE FCC89 4OFCC9 4OP9 SCBS9 4OBSC9 EFAM OPAE29</a:t>
            </a:r>
          </a:p>
          <a:p>
            <a:r>
              <a:rPr lang="en-US" sz="2200" b="0">
                <a:latin typeface="voynichkk" pitchFamily="2" charset="0"/>
              </a:rPr>
              <a:t>2ZC9 4OFC89 4OFAM Z89 4OFCC9 SC89 4OFCC9 4OFCC9 ESC89 EOP9</a:t>
            </a:r>
          </a:p>
          <a:p>
            <a:r>
              <a:rPr lang="en-US" sz="2200" b="0">
                <a:latin typeface="voynichkk" pitchFamily="2" charset="0"/>
              </a:rPr>
              <a:t>8ZC9 4OPCCC9 8ARSC89 4OFC9 4OP9</a:t>
            </a:r>
          </a:p>
        </p:txBody>
      </p:sp>
      <p:sp>
        <p:nvSpPr>
          <p:cNvPr id="55307" name="Text Box 11"/>
          <p:cNvSpPr txBox="1">
            <a:spLocks noChangeArrowheads="1"/>
          </p:cNvSpPr>
          <p:nvPr/>
        </p:nvSpPr>
        <p:spPr bwMode="auto">
          <a:xfrm>
            <a:off x="527050" y="4973638"/>
            <a:ext cx="823912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>
                <a:latin typeface="Courier New" pitchFamily="49" charset="0"/>
              </a:rPr>
              <a:t>BSC8AE OPCC9 4OE FCC89 4OFCC9 4OP9 SCBS9 4OBSC9 EFAM OPAE29</a:t>
            </a:r>
          </a:p>
          <a:p>
            <a:r>
              <a:rPr lang="en-US" b="0">
                <a:latin typeface="Courier New" pitchFamily="49" charset="0"/>
              </a:rPr>
              <a:t>2ZC9 4OFC89 4OFAM Z89 4OFCC9 SC89 4OFCC9 4OFCC9 ESC89 EOP9</a:t>
            </a:r>
          </a:p>
          <a:p>
            <a:r>
              <a:rPr lang="en-US" b="0">
                <a:latin typeface="Courier New" pitchFamily="49" charset="0"/>
              </a:rPr>
              <a:t>8ZC9 4OPCCC9 8ARSC89 4OFC9 4OP9</a:t>
            </a:r>
          </a:p>
        </p:txBody>
      </p:sp>
      <p:sp>
        <p:nvSpPr>
          <p:cNvPr id="55308" name="Text Box 12"/>
          <p:cNvSpPr txBox="1">
            <a:spLocks noChangeArrowheads="1"/>
          </p:cNvSpPr>
          <p:nvPr/>
        </p:nvSpPr>
        <p:spPr bwMode="auto">
          <a:xfrm>
            <a:off x="6699250" y="6172200"/>
            <a:ext cx="2292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i="1"/>
              <a:t>last paragraph, f103r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Alphabet: Currier/</a:t>
            </a:r>
            <a:r>
              <a:rPr lang="en-US" dirty="0" err="1">
                <a:latin typeface="+mn-lt"/>
              </a:rPr>
              <a:t>D’Imperio</a:t>
            </a:r>
            <a:r>
              <a:rPr lang="en-US" dirty="0">
                <a:latin typeface="+mn-lt"/>
              </a:rPr>
              <a:t> Transcription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974725" y="1981200"/>
            <a:ext cx="1746250" cy="1203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>
                <a:latin typeface="voynichkk" pitchFamily="2" charset="0"/>
              </a:rPr>
              <a:t>C  S  Z</a:t>
            </a:r>
          </a:p>
          <a:p>
            <a:r>
              <a:rPr lang="en-US" sz="3600" b="0"/>
              <a:t>C  S   Z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3051175" y="1981200"/>
            <a:ext cx="2206625" cy="1203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>
                <a:latin typeface="voynichkk" pitchFamily="2" charset="0"/>
              </a:rPr>
              <a:t>P  F  B  V</a:t>
            </a:r>
          </a:p>
          <a:p>
            <a:r>
              <a:rPr lang="en-US" sz="3600" b="0"/>
              <a:t>P  F  B  V</a:t>
            </a:r>
            <a:endParaRPr lang="en-US" b="0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641975" y="1981200"/>
            <a:ext cx="2589213" cy="1203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>
                <a:latin typeface="voynichkk" pitchFamily="2" charset="0"/>
              </a:rPr>
              <a:t>Q  X  W  Y</a:t>
            </a:r>
          </a:p>
          <a:p>
            <a:r>
              <a:rPr lang="en-US" sz="3600" b="0"/>
              <a:t>Q   X  W  Y</a:t>
            </a:r>
            <a:endParaRPr lang="en-US" b="0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990600" y="3368675"/>
            <a:ext cx="3657600" cy="1203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600" b="0">
                <a:latin typeface="voynichkk" pitchFamily="2" charset="0"/>
              </a:rPr>
              <a:t>J  A  E  R  O  I  D</a:t>
            </a:r>
          </a:p>
          <a:p>
            <a:r>
              <a:rPr lang="en-US" sz="3600" b="0"/>
              <a:t>J  A  E  R O  I  D</a:t>
            </a: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5105400" y="3368675"/>
            <a:ext cx="3124200" cy="1203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600" b="0">
                <a:latin typeface="voynichkk" pitchFamily="2" charset="0"/>
              </a:rPr>
              <a:t>6  7  8  9  4  2</a:t>
            </a:r>
          </a:p>
          <a:p>
            <a:r>
              <a:rPr lang="en-US" sz="3600" b="0"/>
              <a:t>6  7  8  9  4  2</a:t>
            </a:r>
            <a:endParaRPr lang="en-US" b="0"/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990600" y="4800600"/>
            <a:ext cx="1514475" cy="1203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>
                <a:latin typeface="voynichkk" pitchFamily="2" charset="0"/>
              </a:rPr>
              <a:t>G H 1</a:t>
            </a:r>
          </a:p>
          <a:p>
            <a:r>
              <a:rPr lang="en-US" sz="3600" b="0"/>
              <a:t>G H 1</a:t>
            </a:r>
            <a:endParaRPr lang="en-US" b="0"/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2863850" y="4800600"/>
            <a:ext cx="1479550" cy="1203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>
                <a:latin typeface="voynichkk" pitchFamily="2" charset="0"/>
              </a:rPr>
              <a:t>T U 0</a:t>
            </a:r>
          </a:p>
          <a:p>
            <a:r>
              <a:rPr lang="en-US" sz="3600" b="0"/>
              <a:t>T  U 0</a:t>
            </a:r>
            <a:endParaRPr lang="en-US" b="0"/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4708525" y="4800600"/>
            <a:ext cx="1543050" cy="1203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>
                <a:latin typeface="voynichkk" pitchFamily="2" charset="0"/>
              </a:rPr>
              <a:t>N M 3</a:t>
            </a:r>
          </a:p>
          <a:p>
            <a:r>
              <a:rPr lang="en-US" sz="3600" b="0"/>
              <a:t>N M  3</a:t>
            </a:r>
            <a:endParaRPr lang="en-US" b="0"/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6640513" y="4800600"/>
            <a:ext cx="1589087" cy="1203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>
                <a:latin typeface="voynichkk" pitchFamily="2" charset="0"/>
              </a:rPr>
              <a:t>K L 5</a:t>
            </a:r>
          </a:p>
          <a:p>
            <a:r>
              <a:rPr lang="en-US" sz="3600" b="0"/>
              <a:t>K  L  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Alphabet: Currier/</a:t>
            </a:r>
            <a:r>
              <a:rPr lang="en-US" dirty="0" err="1">
                <a:latin typeface="+mn-lt"/>
              </a:rPr>
              <a:t>D’Imperio</a:t>
            </a:r>
            <a:r>
              <a:rPr lang="en-US" dirty="0">
                <a:latin typeface="+mn-lt"/>
              </a:rPr>
              <a:t> Transcription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990600" y="3368675"/>
            <a:ext cx="3657600" cy="1203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600" b="0">
                <a:latin typeface="voynichkk" pitchFamily="2" charset="0"/>
              </a:rPr>
              <a:t>J  A  E  R  O  I  D</a:t>
            </a:r>
          </a:p>
          <a:p>
            <a:r>
              <a:rPr lang="en-US" sz="3600" b="0"/>
              <a:t>J  A  E  R O  I  D</a:t>
            </a: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990600" y="4800600"/>
            <a:ext cx="1514475" cy="1203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>
                <a:latin typeface="voynichkk" pitchFamily="2" charset="0"/>
              </a:rPr>
              <a:t>G H 1</a:t>
            </a:r>
          </a:p>
          <a:p>
            <a:r>
              <a:rPr lang="en-US" sz="3600" b="0"/>
              <a:t>G H 1</a:t>
            </a:r>
            <a:endParaRPr lang="en-US" b="0"/>
          </a:p>
        </p:txBody>
      </p:sp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5156200" y="4953000"/>
            <a:ext cx="362585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0"/>
              <a:t>Maybe this is really </a:t>
            </a:r>
          </a:p>
          <a:p>
            <a:r>
              <a:rPr lang="en-US" sz="3600" b="0"/>
              <a:t>IR   IIR   IIIR</a:t>
            </a:r>
          </a:p>
          <a:p>
            <a:r>
              <a:rPr lang="en-US" sz="2000" b="0"/>
              <a:t>There are several transcription</a:t>
            </a:r>
          </a:p>
          <a:p>
            <a:r>
              <a:rPr lang="en-US" sz="2000" b="0"/>
              <a:t>schemes to choose from.</a:t>
            </a:r>
          </a:p>
        </p:txBody>
      </p:sp>
      <p:sp>
        <p:nvSpPr>
          <p:cNvPr id="6157" name="Line 13"/>
          <p:cNvSpPr>
            <a:spLocks noChangeShapeType="1"/>
          </p:cNvSpPr>
          <p:nvPr/>
        </p:nvSpPr>
        <p:spPr bwMode="auto">
          <a:xfrm flipH="1">
            <a:off x="4562475" y="5218113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58" name="Text Box 14"/>
          <p:cNvSpPr txBox="1">
            <a:spLocks noChangeArrowheads="1"/>
          </p:cNvSpPr>
          <p:nvPr/>
        </p:nvSpPr>
        <p:spPr bwMode="auto">
          <a:xfrm>
            <a:off x="2863850" y="4800600"/>
            <a:ext cx="1479550" cy="12033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>
                <a:latin typeface="voynichkk" pitchFamily="2" charset="0"/>
              </a:rPr>
              <a:t>T U 0</a:t>
            </a:r>
          </a:p>
          <a:p>
            <a:r>
              <a:rPr lang="en-US" sz="3600" b="0"/>
              <a:t>T  U 0</a:t>
            </a:r>
            <a:endParaRPr lang="en-US" b="0"/>
          </a:p>
        </p:txBody>
      </p:sp>
      <p:sp>
        <p:nvSpPr>
          <p:cNvPr id="6159" name="Text Box 15"/>
          <p:cNvSpPr txBox="1">
            <a:spLocks noChangeArrowheads="1"/>
          </p:cNvSpPr>
          <p:nvPr/>
        </p:nvSpPr>
        <p:spPr bwMode="auto">
          <a:xfrm>
            <a:off x="974725" y="1981200"/>
            <a:ext cx="1746250" cy="1203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>
                <a:latin typeface="voynichkk" pitchFamily="2" charset="0"/>
              </a:rPr>
              <a:t>C  S  Z</a:t>
            </a:r>
          </a:p>
          <a:p>
            <a:r>
              <a:rPr lang="en-US" sz="3600" b="0"/>
              <a:t>C  S   Z</a:t>
            </a:r>
          </a:p>
        </p:txBody>
      </p:sp>
      <p:sp>
        <p:nvSpPr>
          <p:cNvPr id="6160" name="Text Box 16"/>
          <p:cNvSpPr txBox="1">
            <a:spLocks noChangeArrowheads="1"/>
          </p:cNvSpPr>
          <p:nvPr/>
        </p:nvSpPr>
        <p:spPr bwMode="auto">
          <a:xfrm>
            <a:off x="3051175" y="1981200"/>
            <a:ext cx="2206625" cy="1203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>
                <a:latin typeface="voynichkk" pitchFamily="2" charset="0"/>
              </a:rPr>
              <a:t>P  F  B  V</a:t>
            </a:r>
          </a:p>
          <a:p>
            <a:r>
              <a:rPr lang="en-US" sz="3600" b="0"/>
              <a:t>P  F  B  V</a:t>
            </a:r>
            <a:endParaRPr lang="en-US" b="0"/>
          </a:p>
        </p:txBody>
      </p:sp>
      <p:sp>
        <p:nvSpPr>
          <p:cNvPr id="6161" name="Text Box 17"/>
          <p:cNvSpPr txBox="1">
            <a:spLocks noChangeArrowheads="1"/>
          </p:cNvSpPr>
          <p:nvPr/>
        </p:nvSpPr>
        <p:spPr bwMode="auto">
          <a:xfrm>
            <a:off x="5641975" y="1981200"/>
            <a:ext cx="2589213" cy="1203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>
                <a:latin typeface="voynichkk" pitchFamily="2" charset="0"/>
              </a:rPr>
              <a:t>Q  X  W  Y</a:t>
            </a:r>
          </a:p>
          <a:p>
            <a:r>
              <a:rPr lang="en-US" sz="3600" b="0"/>
              <a:t>Q   X  W  Y</a:t>
            </a:r>
            <a:endParaRPr lang="en-US" b="0"/>
          </a:p>
        </p:txBody>
      </p:sp>
      <p:sp>
        <p:nvSpPr>
          <p:cNvPr id="6162" name="Text Box 18"/>
          <p:cNvSpPr txBox="1">
            <a:spLocks noChangeArrowheads="1"/>
          </p:cNvSpPr>
          <p:nvPr/>
        </p:nvSpPr>
        <p:spPr bwMode="auto">
          <a:xfrm>
            <a:off x="5105400" y="3368675"/>
            <a:ext cx="3124200" cy="1203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600" b="0">
                <a:latin typeface="voynichkk" pitchFamily="2" charset="0"/>
              </a:rPr>
              <a:t>6  7  8  9  4  2</a:t>
            </a:r>
          </a:p>
          <a:p>
            <a:r>
              <a:rPr lang="en-US" sz="3600" b="0"/>
              <a:t>6  7  8  9  4  2</a:t>
            </a:r>
            <a:endParaRPr lang="en-US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Alphabet: Currier/</a:t>
            </a:r>
            <a:r>
              <a:rPr lang="en-US" dirty="0" err="1">
                <a:latin typeface="+mn-lt"/>
              </a:rPr>
              <a:t>D’Imperio</a:t>
            </a:r>
            <a:r>
              <a:rPr lang="en-US" dirty="0">
                <a:latin typeface="+mn-lt"/>
              </a:rPr>
              <a:t> Transcription</a:t>
            </a: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974725" y="1981200"/>
            <a:ext cx="1746250" cy="12033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>
                <a:latin typeface="voynichkk" pitchFamily="2" charset="0"/>
              </a:rPr>
              <a:t>C  S  Z</a:t>
            </a:r>
          </a:p>
          <a:p>
            <a:r>
              <a:rPr lang="en-US" sz="3600" b="0"/>
              <a:t>C  S   Z</a:t>
            </a: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3009900" y="1981200"/>
            <a:ext cx="6000750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0"/>
              <a:t>Variations of  </a:t>
            </a:r>
            <a:r>
              <a:rPr lang="en-US" sz="4800" b="0">
                <a:latin typeface="voynichkk" pitchFamily="2" charset="0"/>
              </a:rPr>
              <a:t>Z</a:t>
            </a:r>
            <a:r>
              <a:rPr lang="en-US" sz="2400" b="0"/>
              <a:t> , or separate characters?</a:t>
            </a:r>
          </a:p>
          <a:p>
            <a:endParaRPr lang="en-US" sz="4800" b="0">
              <a:latin typeface="voynichkk" pitchFamily="2" charset="0"/>
            </a:endParaRPr>
          </a:p>
          <a:p>
            <a:r>
              <a:rPr lang="en-US" sz="4400" b="0">
                <a:latin typeface="voynichkk" pitchFamily="2" charset="0"/>
              </a:rPr>
              <a:t>S  S   S   S   S   S  </a:t>
            </a:r>
          </a:p>
        </p:txBody>
      </p:sp>
      <p:sp>
        <p:nvSpPr>
          <p:cNvPr id="7181" name="Freeform 13"/>
          <p:cNvSpPr>
            <a:spLocks/>
          </p:cNvSpPr>
          <p:nvPr/>
        </p:nvSpPr>
        <p:spPr bwMode="auto">
          <a:xfrm>
            <a:off x="3151188" y="3570288"/>
            <a:ext cx="254000" cy="198437"/>
          </a:xfrm>
          <a:custGeom>
            <a:avLst/>
            <a:gdLst/>
            <a:ahLst/>
            <a:cxnLst>
              <a:cxn ang="0">
                <a:pos x="77" y="88"/>
              </a:cxn>
              <a:cxn ang="0">
                <a:pos x="60" y="13"/>
              </a:cxn>
              <a:cxn ang="0">
                <a:pos x="135" y="22"/>
              </a:cxn>
              <a:cxn ang="0">
                <a:pos x="119" y="122"/>
              </a:cxn>
            </a:cxnLst>
            <a:rect l="0" t="0" r="r" b="b"/>
            <a:pathLst>
              <a:path w="160" h="125">
                <a:moveTo>
                  <a:pt x="77" y="88"/>
                </a:moveTo>
                <a:cubicBezTo>
                  <a:pt x="61" y="78"/>
                  <a:pt x="0" y="49"/>
                  <a:pt x="60" y="13"/>
                </a:cubicBezTo>
                <a:cubicBezTo>
                  <a:pt x="82" y="0"/>
                  <a:pt x="110" y="19"/>
                  <a:pt x="135" y="22"/>
                </a:cubicBezTo>
                <a:cubicBezTo>
                  <a:pt x="127" y="125"/>
                  <a:pt x="160" y="122"/>
                  <a:pt x="119" y="122"/>
                </a:cubicBezTo>
              </a:path>
            </a:pathLst>
          </a:custGeom>
          <a:noFill/>
          <a:ln w="57150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82" name="Freeform 14"/>
          <p:cNvSpPr>
            <a:spLocks/>
          </p:cNvSpPr>
          <p:nvPr/>
        </p:nvSpPr>
        <p:spPr bwMode="auto">
          <a:xfrm>
            <a:off x="4148138" y="3546475"/>
            <a:ext cx="141287" cy="150813"/>
          </a:xfrm>
          <a:custGeom>
            <a:avLst/>
            <a:gdLst/>
            <a:ahLst/>
            <a:cxnLst>
              <a:cxn ang="0">
                <a:pos x="0" y="37"/>
              </a:cxn>
              <a:cxn ang="0">
                <a:pos x="8" y="12"/>
              </a:cxn>
              <a:cxn ang="0">
                <a:pos x="58" y="62"/>
              </a:cxn>
              <a:cxn ang="0">
                <a:pos x="33" y="70"/>
              </a:cxn>
              <a:cxn ang="0">
                <a:pos x="25" y="95"/>
              </a:cxn>
            </a:cxnLst>
            <a:rect l="0" t="0" r="r" b="b"/>
            <a:pathLst>
              <a:path w="89" h="95">
                <a:moveTo>
                  <a:pt x="0" y="37"/>
                </a:moveTo>
                <a:cubicBezTo>
                  <a:pt x="3" y="29"/>
                  <a:pt x="0" y="14"/>
                  <a:pt x="8" y="12"/>
                </a:cubicBezTo>
                <a:cubicBezTo>
                  <a:pt x="57" y="0"/>
                  <a:pt x="89" y="17"/>
                  <a:pt x="58" y="62"/>
                </a:cubicBezTo>
                <a:cubicBezTo>
                  <a:pt x="53" y="69"/>
                  <a:pt x="41" y="67"/>
                  <a:pt x="33" y="70"/>
                </a:cubicBezTo>
                <a:cubicBezTo>
                  <a:pt x="30" y="78"/>
                  <a:pt x="25" y="95"/>
                  <a:pt x="25" y="95"/>
                </a:cubicBezTo>
              </a:path>
            </a:pathLst>
          </a:custGeom>
          <a:noFill/>
          <a:ln w="57150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83" name="Freeform 15"/>
          <p:cNvSpPr>
            <a:spLocks/>
          </p:cNvSpPr>
          <p:nvPr/>
        </p:nvSpPr>
        <p:spPr bwMode="auto">
          <a:xfrm>
            <a:off x="4953000" y="3581400"/>
            <a:ext cx="141288" cy="150813"/>
          </a:xfrm>
          <a:custGeom>
            <a:avLst/>
            <a:gdLst/>
            <a:ahLst/>
            <a:cxnLst>
              <a:cxn ang="0">
                <a:pos x="0" y="37"/>
              </a:cxn>
              <a:cxn ang="0">
                <a:pos x="8" y="12"/>
              </a:cxn>
              <a:cxn ang="0">
                <a:pos x="58" y="62"/>
              </a:cxn>
              <a:cxn ang="0">
                <a:pos x="33" y="70"/>
              </a:cxn>
              <a:cxn ang="0">
                <a:pos x="25" y="95"/>
              </a:cxn>
            </a:cxnLst>
            <a:rect l="0" t="0" r="r" b="b"/>
            <a:pathLst>
              <a:path w="89" h="95">
                <a:moveTo>
                  <a:pt x="0" y="37"/>
                </a:moveTo>
                <a:cubicBezTo>
                  <a:pt x="3" y="29"/>
                  <a:pt x="0" y="14"/>
                  <a:pt x="8" y="12"/>
                </a:cubicBezTo>
                <a:cubicBezTo>
                  <a:pt x="57" y="0"/>
                  <a:pt x="89" y="17"/>
                  <a:pt x="58" y="62"/>
                </a:cubicBezTo>
                <a:cubicBezTo>
                  <a:pt x="53" y="69"/>
                  <a:pt x="41" y="67"/>
                  <a:pt x="33" y="70"/>
                </a:cubicBezTo>
                <a:cubicBezTo>
                  <a:pt x="30" y="78"/>
                  <a:pt x="25" y="95"/>
                  <a:pt x="25" y="95"/>
                </a:cubicBezTo>
              </a:path>
            </a:pathLst>
          </a:custGeom>
          <a:noFill/>
          <a:ln w="57150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84" name="Freeform 16"/>
          <p:cNvSpPr>
            <a:spLocks/>
          </p:cNvSpPr>
          <p:nvPr/>
        </p:nvSpPr>
        <p:spPr bwMode="auto">
          <a:xfrm>
            <a:off x="5934075" y="3575050"/>
            <a:ext cx="300038" cy="149225"/>
          </a:xfrm>
          <a:custGeom>
            <a:avLst/>
            <a:gdLst/>
            <a:ahLst/>
            <a:cxnLst>
              <a:cxn ang="0">
                <a:pos x="52" y="94"/>
              </a:cxn>
              <a:cxn ang="0">
                <a:pos x="52" y="10"/>
              </a:cxn>
              <a:cxn ang="0">
                <a:pos x="127" y="19"/>
              </a:cxn>
              <a:cxn ang="0">
                <a:pos x="110" y="85"/>
              </a:cxn>
            </a:cxnLst>
            <a:rect l="0" t="0" r="r" b="b"/>
            <a:pathLst>
              <a:path w="189" h="94">
                <a:moveTo>
                  <a:pt x="52" y="94"/>
                </a:moveTo>
                <a:cubicBezTo>
                  <a:pt x="0" y="75"/>
                  <a:pt x="12" y="37"/>
                  <a:pt x="52" y="10"/>
                </a:cubicBezTo>
                <a:cubicBezTo>
                  <a:pt x="77" y="13"/>
                  <a:pt x="110" y="0"/>
                  <a:pt x="127" y="19"/>
                </a:cubicBezTo>
                <a:cubicBezTo>
                  <a:pt x="189" y="88"/>
                  <a:pt x="132" y="85"/>
                  <a:pt x="110" y="85"/>
                </a:cubicBezTo>
              </a:path>
            </a:pathLst>
          </a:custGeom>
          <a:noFill/>
          <a:ln w="57150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85" name="Freeform 17"/>
          <p:cNvSpPr>
            <a:spLocks/>
          </p:cNvSpPr>
          <p:nvPr/>
        </p:nvSpPr>
        <p:spPr bwMode="auto">
          <a:xfrm rot="5400000" flipH="1">
            <a:off x="6938169" y="3504406"/>
            <a:ext cx="300038" cy="149225"/>
          </a:xfrm>
          <a:custGeom>
            <a:avLst/>
            <a:gdLst/>
            <a:ahLst/>
            <a:cxnLst>
              <a:cxn ang="0">
                <a:pos x="52" y="94"/>
              </a:cxn>
              <a:cxn ang="0">
                <a:pos x="52" y="10"/>
              </a:cxn>
              <a:cxn ang="0">
                <a:pos x="127" y="19"/>
              </a:cxn>
              <a:cxn ang="0">
                <a:pos x="110" y="85"/>
              </a:cxn>
            </a:cxnLst>
            <a:rect l="0" t="0" r="r" b="b"/>
            <a:pathLst>
              <a:path w="189" h="94">
                <a:moveTo>
                  <a:pt x="52" y="94"/>
                </a:moveTo>
                <a:cubicBezTo>
                  <a:pt x="0" y="75"/>
                  <a:pt x="12" y="37"/>
                  <a:pt x="52" y="10"/>
                </a:cubicBezTo>
                <a:cubicBezTo>
                  <a:pt x="77" y="13"/>
                  <a:pt x="110" y="0"/>
                  <a:pt x="127" y="19"/>
                </a:cubicBezTo>
                <a:cubicBezTo>
                  <a:pt x="189" y="88"/>
                  <a:pt x="132" y="85"/>
                  <a:pt x="110" y="85"/>
                </a:cubicBezTo>
              </a:path>
            </a:pathLst>
          </a:custGeom>
          <a:noFill/>
          <a:ln w="57150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>
            <a:off x="7948613" y="3621088"/>
            <a:ext cx="152400" cy="152400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Alphabet: Currier/</a:t>
            </a:r>
            <a:r>
              <a:rPr lang="en-US" dirty="0" err="1">
                <a:latin typeface="+mn-lt"/>
              </a:rPr>
              <a:t>D’Imperio</a:t>
            </a:r>
            <a:r>
              <a:rPr lang="en-US" dirty="0">
                <a:latin typeface="+mn-lt"/>
              </a:rPr>
              <a:t> Transcription</a:t>
            </a: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974725" y="1981200"/>
            <a:ext cx="1746250" cy="1203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>
                <a:latin typeface="voynichkk" pitchFamily="2" charset="0"/>
              </a:rPr>
              <a:t>C  S  Z</a:t>
            </a:r>
          </a:p>
          <a:p>
            <a:r>
              <a:rPr lang="en-US" sz="3600" b="0"/>
              <a:t>C  S   Z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051175" y="1981200"/>
            <a:ext cx="2206625" cy="1203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>
                <a:latin typeface="voynichkk" pitchFamily="2" charset="0"/>
              </a:rPr>
              <a:t>P  F  B  V</a:t>
            </a:r>
          </a:p>
          <a:p>
            <a:r>
              <a:rPr lang="en-US" sz="3600" b="0"/>
              <a:t>P  F  B  V</a:t>
            </a:r>
            <a:endParaRPr lang="en-US" b="0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5641975" y="1981200"/>
            <a:ext cx="2589213" cy="12033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>
                <a:latin typeface="voynichkk" pitchFamily="2" charset="0"/>
              </a:rPr>
              <a:t>Q  X  W  Y</a:t>
            </a:r>
          </a:p>
          <a:p>
            <a:r>
              <a:rPr lang="en-US" sz="3600" b="0"/>
              <a:t>Q   X  W  Y</a:t>
            </a:r>
            <a:endParaRPr lang="en-US" b="0"/>
          </a:p>
        </p:txBody>
      </p:sp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5638800" y="35052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b="0"/>
          </a:p>
        </p:txBody>
      </p:sp>
      <p:sp>
        <p:nvSpPr>
          <p:cNvPr id="5133" name="Text Box 13"/>
          <p:cNvSpPr txBox="1">
            <a:spLocks noChangeArrowheads="1"/>
          </p:cNvSpPr>
          <p:nvPr/>
        </p:nvSpPr>
        <p:spPr bwMode="auto">
          <a:xfrm>
            <a:off x="3859213" y="3505200"/>
            <a:ext cx="4217987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Are these ligatures?</a:t>
            </a:r>
          </a:p>
          <a:p>
            <a:r>
              <a:rPr lang="en-US" b="0"/>
              <a:t>Is </a:t>
            </a:r>
            <a:r>
              <a:rPr lang="en-US" sz="2800" b="0">
                <a:latin typeface="voynichkk" pitchFamily="2" charset="0"/>
              </a:rPr>
              <a:t>Q</a:t>
            </a:r>
            <a:r>
              <a:rPr lang="en-US" b="0"/>
              <a:t> just a fancy way of writing </a:t>
            </a:r>
            <a:r>
              <a:rPr lang="en-US" sz="2800" b="0">
                <a:latin typeface="voynichkk" pitchFamily="2" charset="0"/>
              </a:rPr>
              <a:t>SP </a:t>
            </a:r>
            <a:r>
              <a:rPr lang="en-US" b="0"/>
              <a:t>?</a:t>
            </a:r>
          </a:p>
        </p:txBody>
      </p:sp>
      <p:sp>
        <p:nvSpPr>
          <p:cNvPr id="5134" name="Line 14"/>
          <p:cNvSpPr>
            <a:spLocks noChangeShapeType="1"/>
          </p:cNvSpPr>
          <p:nvPr/>
        </p:nvSpPr>
        <p:spPr bwMode="auto">
          <a:xfrm flipV="1">
            <a:off x="5181600" y="32004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5" name="Text Box 15"/>
          <p:cNvSpPr txBox="1">
            <a:spLocks noChangeArrowheads="1"/>
          </p:cNvSpPr>
          <p:nvPr/>
        </p:nvSpPr>
        <p:spPr bwMode="auto">
          <a:xfrm>
            <a:off x="517525" y="4303713"/>
            <a:ext cx="8032750" cy="201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If you didn’t know English, how would you know if        was the same as        ?</a:t>
            </a:r>
          </a:p>
          <a:p>
            <a:endParaRPr lang="en-US" b="0"/>
          </a:p>
          <a:p>
            <a:r>
              <a:rPr lang="en-US" b="0"/>
              <a:t>Suppose       </a:t>
            </a:r>
            <a:r>
              <a:rPr lang="en-US"/>
              <a:t>never</a:t>
            </a:r>
            <a:r>
              <a:rPr lang="en-US" b="0"/>
              <a:t> occurred.  Would that be evidence?</a:t>
            </a:r>
          </a:p>
          <a:p>
            <a:r>
              <a:rPr lang="en-US" b="0"/>
              <a:t>Suppose       did occur, with the </a:t>
            </a:r>
            <a:r>
              <a:rPr lang="en-US"/>
              <a:t>same</a:t>
            </a:r>
            <a:r>
              <a:rPr lang="en-US" b="0"/>
              <a:t> contexts as      (e.g., *shing)?</a:t>
            </a:r>
          </a:p>
          <a:p>
            <a:r>
              <a:rPr lang="en-US" b="0"/>
              <a:t>Suppose	       did occur, but </a:t>
            </a:r>
            <a:r>
              <a:rPr lang="en-US"/>
              <a:t>never</a:t>
            </a:r>
            <a:r>
              <a:rPr lang="en-US" b="0"/>
              <a:t> in the same context as      ?</a:t>
            </a:r>
          </a:p>
          <a:p>
            <a:endParaRPr lang="en-US" b="0"/>
          </a:p>
          <a:p>
            <a:r>
              <a:rPr lang="en-US" b="0"/>
              <a:t>Another common motif:</a:t>
            </a:r>
          </a:p>
        </p:txBody>
      </p:sp>
      <p:sp>
        <p:nvSpPr>
          <p:cNvPr id="5136" name="Text Box 16"/>
          <p:cNvSpPr txBox="1">
            <a:spLocks noChangeArrowheads="1"/>
          </p:cNvSpPr>
          <p:nvPr/>
        </p:nvSpPr>
        <p:spPr bwMode="auto">
          <a:xfrm>
            <a:off x="5715000" y="4327525"/>
            <a:ext cx="3381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dirty="0" err="1">
                <a:latin typeface="Times New Roman" pitchFamily="18" charset="0"/>
                <a:cs typeface="Times New Roman" pitchFamily="18" charset="0"/>
              </a:rPr>
              <a:t>fi</a:t>
            </a:r>
            <a:endParaRPr lang="en-US" sz="20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37" name="Text Box 17"/>
          <p:cNvSpPr txBox="1">
            <a:spLocks noChangeArrowheads="1"/>
          </p:cNvSpPr>
          <p:nvPr/>
        </p:nvSpPr>
        <p:spPr bwMode="auto">
          <a:xfrm>
            <a:off x="7891463" y="4327525"/>
            <a:ext cx="4016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>
                <a:latin typeface="Times New Roman" pitchFamily="18" charset="0"/>
                <a:cs typeface="Times New Roman" pitchFamily="18" charset="0"/>
              </a:rPr>
              <a:t>f i</a:t>
            </a:r>
          </a:p>
        </p:txBody>
      </p:sp>
      <p:sp>
        <p:nvSpPr>
          <p:cNvPr id="5138" name="Text Box 18"/>
          <p:cNvSpPr txBox="1">
            <a:spLocks noChangeArrowheads="1"/>
          </p:cNvSpPr>
          <p:nvPr/>
        </p:nvSpPr>
        <p:spPr bwMode="auto">
          <a:xfrm>
            <a:off x="1524000" y="4800600"/>
            <a:ext cx="4016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>
                <a:latin typeface="Times New Roman" pitchFamily="18" charset="0"/>
                <a:cs typeface="Times New Roman" pitchFamily="18" charset="0"/>
              </a:rPr>
              <a:t>f i</a:t>
            </a:r>
          </a:p>
        </p:txBody>
      </p:sp>
      <p:sp>
        <p:nvSpPr>
          <p:cNvPr id="5139" name="Text Box 19"/>
          <p:cNvSpPr txBox="1">
            <a:spLocks noChangeArrowheads="1"/>
          </p:cNvSpPr>
          <p:nvPr/>
        </p:nvSpPr>
        <p:spPr bwMode="auto">
          <a:xfrm>
            <a:off x="1524000" y="5089525"/>
            <a:ext cx="4016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>
                <a:latin typeface="Times New Roman" pitchFamily="18" charset="0"/>
                <a:cs typeface="Times New Roman" pitchFamily="18" charset="0"/>
              </a:rPr>
              <a:t>f i</a:t>
            </a:r>
          </a:p>
        </p:txBody>
      </p:sp>
      <p:sp>
        <p:nvSpPr>
          <p:cNvPr id="5140" name="Text Box 20"/>
          <p:cNvSpPr txBox="1">
            <a:spLocks noChangeArrowheads="1"/>
          </p:cNvSpPr>
          <p:nvPr/>
        </p:nvSpPr>
        <p:spPr bwMode="auto">
          <a:xfrm>
            <a:off x="1524000" y="5394325"/>
            <a:ext cx="4016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>
                <a:latin typeface="Times New Roman" pitchFamily="18" charset="0"/>
                <a:cs typeface="Times New Roman" pitchFamily="18" charset="0"/>
              </a:rPr>
              <a:t>f i</a:t>
            </a:r>
          </a:p>
        </p:txBody>
      </p:sp>
      <p:sp>
        <p:nvSpPr>
          <p:cNvPr id="5141" name="Text Box 21"/>
          <p:cNvSpPr txBox="1">
            <a:spLocks noChangeArrowheads="1"/>
          </p:cNvSpPr>
          <p:nvPr/>
        </p:nvSpPr>
        <p:spPr bwMode="auto">
          <a:xfrm>
            <a:off x="5715000" y="5105400"/>
            <a:ext cx="3381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>
                <a:latin typeface="Times New Roman" pitchFamily="18" charset="0"/>
                <a:cs typeface="Times New Roman" pitchFamily="18" charset="0"/>
              </a:rPr>
              <a:t>fi</a:t>
            </a:r>
          </a:p>
        </p:txBody>
      </p:sp>
      <p:grpSp>
        <p:nvGrpSpPr>
          <p:cNvPr id="5147" name="Group 27"/>
          <p:cNvGrpSpPr>
            <a:grpSpLocks/>
          </p:cNvGrpSpPr>
          <p:nvPr/>
        </p:nvGrpSpPr>
        <p:grpSpPr bwMode="auto">
          <a:xfrm>
            <a:off x="3200400" y="5394325"/>
            <a:ext cx="3733800" cy="1235075"/>
            <a:chOff x="2016" y="3494"/>
            <a:chExt cx="2352" cy="778"/>
          </a:xfrm>
        </p:grpSpPr>
        <p:sp>
          <p:nvSpPr>
            <p:cNvPr id="5142" name="Text Box 22"/>
            <p:cNvSpPr txBox="1">
              <a:spLocks noChangeArrowheads="1"/>
            </p:cNvSpPr>
            <p:nvPr/>
          </p:nvSpPr>
          <p:spPr bwMode="auto">
            <a:xfrm>
              <a:off x="4011" y="3494"/>
              <a:ext cx="21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>
                  <a:latin typeface="Times New Roman" pitchFamily="18" charset="0"/>
                  <a:cs typeface="Times New Roman" pitchFamily="18" charset="0"/>
                </a:rPr>
                <a:t>fi</a:t>
              </a:r>
            </a:p>
          </p:txBody>
        </p:sp>
        <p:sp>
          <p:nvSpPr>
            <p:cNvPr id="5143" name="Text Box 23"/>
            <p:cNvSpPr txBox="1">
              <a:spLocks noChangeArrowheads="1"/>
            </p:cNvSpPr>
            <p:nvPr/>
          </p:nvSpPr>
          <p:spPr bwMode="auto">
            <a:xfrm>
              <a:off x="2016" y="3792"/>
              <a:ext cx="2352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4400" b="0">
                  <a:latin typeface="voynichkk" pitchFamily="2" charset="0"/>
                </a:rPr>
                <a:t>SOORSOE9S9</a:t>
              </a:r>
            </a:p>
          </p:txBody>
        </p:sp>
        <p:sp>
          <p:nvSpPr>
            <p:cNvPr id="5145" name="Freeform 25"/>
            <p:cNvSpPr>
              <a:spLocks/>
            </p:cNvSpPr>
            <p:nvPr/>
          </p:nvSpPr>
          <p:spPr bwMode="auto">
            <a:xfrm>
              <a:off x="2111" y="3853"/>
              <a:ext cx="1729" cy="366"/>
            </a:xfrm>
            <a:custGeom>
              <a:avLst/>
              <a:gdLst/>
              <a:ahLst/>
              <a:cxnLst>
                <a:cxn ang="0">
                  <a:pos x="104" y="325"/>
                </a:cxn>
                <a:cxn ang="0">
                  <a:pos x="96" y="98"/>
                </a:cxn>
                <a:cxn ang="0">
                  <a:pos x="80" y="49"/>
                </a:cxn>
                <a:cxn ang="0">
                  <a:pos x="31" y="33"/>
                </a:cxn>
                <a:cxn ang="0">
                  <a:pos x="15" y="74"/>
                </a:cxn>
                <a:cxn ang="0">
                  <a:pos x="1654" y="65"/>
                </a:cxn>
                <a:cxn ang="0">
                  <a:pos x="1678" y="57"/>
                </a:cxn>
                <a:cxn ang="0">
                  <a:pos x="1670" y="9"/>
                </a:cxn>
                <a:cxn ang="0">
                  <a:pos x="1589" y="25"/>
                </a:cxn>
                <a:cxn ang="0">
                  <a:pos x="1565" y="366"/>
                </a:cxn>
              </a:cxnLst>
              <a:rect l="0" t="0" r="r" b="b"/>
              <a:pathLst>
                <a:path w="1685" h="366">
                  <a:moveTo>
                    <a:pt x="104" y="325"/>
                  </a:moveTo>
                  <a:cubicBezTo>
                    <a:pt x="101" y="249"/>
                    <a:pt x="103" y="173"/>
                    <a:pt x="96" y="98"/>
                  </a:cubicBezTo>
                  <a:cubicBezTo>
                    <a:pt x="95" y="81"/>
                    <a:pt x="96" y="54"/>
                    <a:pt x="80" y="49"/>
                  </a:cubicBezTo>
                  <a:cubicBezTo>
                    <a:pt x="64" y="44"/>
                    <a:pt x="31" y="33"/>
                    <a:pt x="31" y="33"/>
                  </a:cubicBezTo>
                  <a:cubicBezTo>
                    <a:pt x="17" y="38"/>
                    <a:pt x="0" y="74"/>
                    <a:pt x="15" y="74"/>
                  </a:cubicBezTo>
                  <a:cubicBezTo>
                    <a:pt x="561" y="82"/>
                    <a:pt x="1108" y="68"/>
                    <a:pt x="1654" y="65"/>
                  </a:cubicBezTo>
                  <a:cubicBezTo>
                    <a:pt x="1662" y="62"/>
                    <a:pt x="1676" y="65"/>
                    <a:pt x="1678" y="57"/>
                  </a:cubicBezTo>
                  <a:cubicBezTo>
                    <a:pt x="1682" y="41"/>
                    <a:pt x="1685" y="14"/>
                    <a:pt x="1670" y="9"/>
                  </a:cubicBezTo>
                  <a:cubicBezTo>
                    <a:pt x="1644" y="0"/>
                    <a:pt x="1589" y="25"/>
                    <a:pt x="1589" y="25"/>
                  </a:cubicBezTo>
                  <a:cubicBezTo>
                    <a:pt x="1475" y="101"/>
                    <a:pt x="1565" y="31"/>
                    <a:pt x="1565" y="366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“Herbal” section</a:t>
            </a:r>
            <a:endParaRPr lang="en-US" dirty="0">
              <a:latin typeface="+mn-lt"/>
            </a:endParaRPr>
          </a:p>
        </p:txBody>
      </p:sp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1175" y="1219200"/>
            <a:ext cx="3603625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8838" y="1219200"/>
            <a:ext cx="3713162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0054" name="Text Box 6"/>
          <p:cNvSpPr txBox="1">
            <a:spLocks noChangeArrowheads="1"/>
          </p:cNvSpPr>
          <p:nvPr/>
        </p:nvSpPr>
        <p:spPr bwMode="auto">
          <a:xfrm>
            <a:off x="228600" y="4800600"/>
            <a:ext cx="2095445" cy="646331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/>
              <a:t>Many pictures</a:t>
            </a:r>
          </a:p>
          <a:p>
            <a:r>
              <a:rPr lang="en-US" dirty="0" smtClean="0"/>
              <a:t>look like grafting.</a:t>
            </a:r>
            <a:endParaRPr lang="en-US" dirty="0"/>
          </a:p>
        </p:txBody>
      </p:sp>
      <p:sp>
        <p:nvSpPr>
          <p:cNvPr id="130055" name="Text Box 7"/>
          <p:cNvSpPr txBox="1">
            <a:spLocks noChangeArrowheads="1"/>
          </p:cNvSpPr>
          <p:nvPr/>
        </p:nvSpPr>
        <p:spPr bwMode="auto">
          <a:xfrm>
            <a:off x="6019800" y="5715000"/>
            <a:ext cx="2809423" cy="646331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Sunflower</a:t>
            </a:r>
            <a:r>
              <a:rPr lang="en-US" dirty="0" smtClean="0"/>
              <a:t>?  Would date</a:t>
            </a:r>
          </a:p>
          <a:p>
            <a:r>
              <a:rPr lang="en-US" dirty="0" smtClean="0"/>
              <a:t>VMS as post-1492.</a:t>
            </a:r>
            <a:endParaRPr 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1219200"/>
            <a:ext cx="144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Letter Frequencies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057400"/>
            <a:ext cx="1905000" cy="45720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000">
                <a:latin typeface="Courier New" pitchFamily="49" charset="0"/>
              </a:rPr>
              <a:t>  25468 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>
                <a:latin typeface="Courier New" pitchFamily="49" charset="0"/>
              </a:rPr>
              <a:t>  20227 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>
                <a:latin typeface="Courier New" pitchFamily="49" charset="0"/>
              </a:rPr>
              <a:t>  17655 9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>
                <a:latin typeface="Courier New" pitchFamily="49" charset="0"/>
              </a:rPr>
              <a:t>  14281 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>
                <a:latin typeface="Courier New" pitchFamily="49" charset="0"/>
              </a:rPr>
              <a:t>  12973 8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>
                <a:latin typeface="Courier New" pitchFamily="49" charset="0"/>
              </a:rPr>
              <a:t>  11008 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>
                <a:latin typeface="Courier New" pitchFamily="49" charset="0"/>
              </a:rPr>
              <a:t>  10471 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>
                <a:latin typeface="Courier New" pitchFamily="49" charset="0"/>
              </a:rPr>
              <a:t>  10026 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>
                <a:latin typeface="Courier New" pitchFamily="49" charset="0"/>
              </a:rPr>
              <a:t>   6716 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>
                <a:latin typeface="Courier New" pitchFamily="49" charset="0"/>
              </a:rPr>
              <a:t>   5994 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>
                <a:latin typeface="Courier New" pitchFamily="49" charset="0"/>
              </a:rPr>
              <a:t>   5423 4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>
                <a:latin typeface="Courier New" pitchFamily="49" charset="0"/>
              </a:rPr>
              <a:t>   4501 Z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>
                <a:latin typeface="Courier New" pitchFamily="49" charset="0"/>
              </a:rPr>
              <a:t>   4076 M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>
                <a:latin typeface="Courier New" pitchFamily="49" charset="0"/>
              </a:rPr>
              <a:t>      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3352800" y="2035175"/>
            <a:ext cx="1555750" cy="405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>
                <a:latin typeface="Courier New" pitchFamily="49" charset="0"/>
              </a:rPr>
              <a:t>   2886 2</a:t>
            </a:r>
          </a:p>
          <a:p>
            <a:r>
              <a:rPr lang="en-US" sz="2000" b="0">
                <a:latin typeface="Courier New" pitchFamily="49" charset="0"/>
              </a:rPr>
              <a:t>   1752 N</a:t>
            </a:r>
          </a:p>
          <a:p>
            <a:r>
              <a:rPr lang="en-US" sz="2000" b="0">
                <a:latin typeface="Courier New" pitchFamily="49" charset="0"/>
              </a:rPr>
              <a:t>   1413 B</a:t>
            </a:r>
          </a:p>
          <a:p>
            <a:r>
              <a:rPr lang="en-US" sz="2000" b="0">
                <a:latin typeface="Courier New" pitchFamily="49" charset="0"/>
              </a:rPr>
              <a:t>   1046 J</a:t>
            </a:r>
          </a:p>
          <a:p>
            <a:r>
              <a:rPr lang="en-US" sz="2000" b="0">
                <a:latin typeface="Courier New" pitchFamily="49" charset="0"/>
              </a:rPr>
              <a:t>    950 Q</a:t>
            </a:r>
          </a:p>
          <a:p>
            <a:r>
              <a:rPr lang="en-US" sz="2000" b="0">
                <a:latin typeface="Courier New" pitchFamily="49" charset="0"/>
              </a:rPr>
              <a:t>    908 X</a:t>
            </a:r>
          </a:p>
          <a:p>
            <a:r>
              <a:rPr lang="en-US" sz="2000" b="0">
                <a:latin typeface="Courier New" pitchFamily="49" charset="0"/>
              </a:rPr>
              <a:t>    591 T</a:t>
            </a:r>
          </a:p>
          <a:p>
            <a:r>
              <a:rPr lang="en-US" sz="2000" b="0">
                <a:latin typeface="Courier New" pitchFamily="49" charset="0"/>
              </a:rPr>
              <a:t>    524 *</a:t>
            </a:r>
          </a:p>
          <a:p>
            <a:r>
              <a:rPr lang="en-US" sz="2000" b="0">
                <a:latin typeface="Courier New" pitchFamily="49" charset="0"/>
              </a:rPr>
              <a:t>    431 V</a:t>
            </a:r>
          </a:p>
          <a:p>
            <a:r>
              <a:rPr lang="en-US" sz="2000" b="0">
                <a:latin typeface="Courier New" pitchFamily="49" charset="0"/>
              </a:rPr>
              <a:t>    316 I</a:t>
            </a:r>
          </a:p>
          <a:p>
            <a:r>
              <a:rPr lang="en-US" sz="2000" b="0">
                <a:latin typeface="Courier New" pitchFamily="49" charset="0"/>
              </a:rPr>
              <a:t>    217 W</a:t>
            </a:r>
          </a:p>
          <a:p>
            <a:r>
              <a:rPr lang="en-US" sz="2000" b="0">
                <a:latin typeface="Courier New" pitchFamily="49" charset="0"/>
              </a:rPr>
              <a:t>    157 D</a:t>
            </a:r>
          </a:p>
          <a:p>
            <a:r>
              <a:rPr lang="en-US" sz="2000" b="0">
                <a:latin typeface="Courier New" pitchFamily="49" charset="0"/>
              </a:rPr>
              <a:t>    156 3</a:t>
            </a:r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5943600" y="2057400"/>
            <a:ext cx="1555750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>
                <a:latin typeface="Courier New" pitchFamily="49" charset="0"/>
              </a:rPr>
              <a:t>    148 U</a:t>
            </a:r>
          </a:p>
          <a:p>
            <a:r>
              <a:rPr lang="en-US" sz="2000" b="0">
                <a:latin typeface="Courier New" pitchFamily="49" charset="0"/>
              </a:rPr>
              <a:t>     96 6</a:t>
            </a:r>
          </a:p>
          <a:p>
            <a:r>
              <a:rPr lang="en-US" sz="2000" b="0">
                <a:latin typeface="Courier New" pitchFamily="49" charset="0"/>
              </a:rPr>
              <a:t>     74 Y</a:t>
            </a:r>
          </a:p>
          <a:p>
            <a:r>
              <a:rPr lang="en-US" sz="2000" b="0">
                <a:latin typeface="Courier New" pitchFamily="49" charset="0"/>
              </a:rPr>
              <a:t>     52 K</a:t>
            </a:r>
          </a:p>
          <a:p>
            <a:r>
              <a:rPr lang="en-US" sz="2000" b="0">
                <a:latin typeface="Courier New" pitchFamily="49" charset="0"/>
              </a:rPr>
              <a:t>     31 G</a:t>
            </a:r>
          </a:p>
          <a:p>
            <a:r>
              <a:rPr lang="en-US" sz="2000" b="0">
                <a:latin typeface="Courier New" pitchFamily="49" charset="0"/>
              </a:rPr>
              <a:t>     17 L</a:t>
            </a:r>
          </a:p>
          <a:p>
            <a:r>
              <a:rPr lang="en-US" sz="2000" b="0">
                <a:latin typeface="Courier New" pitchFamily="49" charset="0"/>
              </a:rPr>
              <a:t>     14 H</a:t>
            </a:r>
          </a:p>
          <a:p>
            <a:r>
              <a:rPr lang="en-US" sz="2000" b="0">
                <a:latin typeface="Courier New" pitchFamily="49" charset="0"/>
              </a:rPr>
              <a:t>      2 1</a:t>
            </a:r>
          </a:p>
          <a:p>
            <a:r>
              <a:rPr lang="en-US" sz="2000" b="0">
                <a:latin typeface="Courier New" pitchFamily="49" charset="0"/>
              </a:rPr>
              <a:t>      1 5</a:t>
            </a:r>
          </a:p>
          <a:p>
            <a:r>
              <a:rPr lang="en-US" sz="2000" b="0">
                <a:latin typeface="Courier New" pitchFamily="49" charset="0"/>
              </a:rPr>
              <a:t>      1 0</a:t>
            </a:r>
          </a:p>
          <a:p>
            <a:endParaRPr lang="en-US" sz="2000" b="0">
              <a:latin typeface="Courier New" pitchFamily="49" charset="0"/>
            </a:endParaRPr>
          </a:p>
          <a:p>
            <a:endParaRPr lang="en-US" sz="2000" b="0">
              <a:latin typeface="Courier New" pitchFamily="49" charset="0"/>
            </a:endParaRP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2286000" y="2041525"/>
            <a:ext cx="388938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>
                <a:latin typeface="voynichkk" pitchFamily="2" charset="0"/>
              </a:rPr>
              <a:t>O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C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9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A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8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S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E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F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R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P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4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Z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M</a:t>
            </a:r>
            <a:br>
              <a:rPr lang="en-US" sz="2000" b="0">
                <a:latin typeface="voynichkk" pitchFamily="2" charset="0"/>
              </a:rPr>
            </a:br>
            <a:endParaRPr lang="en-US" sz="2000" b="0">
              <a:latin typeface="voynichkk" pitchFamily="2" charset="0"/>
            </a:endParaRP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5006975" y="2036763"/>
            <a:ext cx="403225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>
                <a:latin typeface="voynichkk" pitchFamily="2" charset="0"/>
              </a:rPr>
              <a:t>2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N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B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J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Q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X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T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*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V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I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W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D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3</a:t>
            </a:r>
            <a:br>
              <a:rPr lang="en-US" sz="2000" b="0">
                <a:latin typeface="voynichkk" pitchFamily="2" charset="0"/>
              </a:rPr>
            </a:br>
            <a:endParaRPr lang="en-US" sz="2000" b="0">
              <a:latin typeface="voynichkk" pitchFamily="2" charset="0"/>
            </a:endParaRPr>
          </a:p>
        </p:txBody>
      </p:sp>
      <p:sp>
        <p:nvSpPr>
          <p:cNvPr id="57352" name="Text Box 8"/>
          <p:cNvSpPr txBox="1">
            <a:spLocks noChangeArrowheads="1"/>
          </p:cNvSpPr>
          <p:nvPr/>
        </p:nvSpPr>
        <p:spPr bwMode="auto">
          <a:xfrm>
            <a:off x="7588250" y="2036763"/>
            <a:ext cx="412750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>
                <a:latin typeface="voynichkk" pitchFamily="2" charset="0"/>
              </a:rPr>
              <a:t>U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6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Y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K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G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L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H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1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5</a:t>
            </a:r>
            <a:br>
              <a:rPr lang="en-US" sz="2000" b="0">
                <a:latin typeface="voynichkk" pitchFamily="2" charset="0"/>
              </a:rPr>
            </a:br>
            <a:r>
              <a:rPr lang="en-US" sz="2000" b="0">
                <a:latin typeface="voynichkk" pitchFamily="2" charset="0"/>
              </a:rPr>
              <a:t>0</a:t>
            </a:r>
          </a:p>
          <a:p>
            <a:endParaRPr lang="en-US" sz="2000" b="0">
              <a:latin typeface="voynichkk" pitchFamily="2" charset="0"/>
            </a:endParaRPr>
          </a:p>
          <a:p>
            <a:endParaRPr lang="en-US" sz="2000" b="0">
              <a:latin typeface="voynichkk" pitchFamily="2" charset="0"/>
            </a:endParaRPr>
          </a:p>
        </p:txBody>
      </p:sp>
      <p:sp>
        <p:nvSpPr>
          <p:cNvPr id="57353" name="Text Box 9"/>
          <p:cNvSpPr txBox="1">
            <a:spLocks noChangeArrowheads="1"/>
          </p:cNvSpPr>
          <p:nvPr/>
        </p:nvSpPr>
        <p:spPr bwMode="auto">
          <a:xfrm>
            <a:off x="6172200" y="5638800"/>
            <a:ext cx="232627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Total</a:t>
            </a:r>
          </a:p>
          <a:p>
            <a:r>
              <a:rPr lang="en-US" b="0" dirty="0"/>
              <a:t>63k </a:t>
            </a:r>
            <a:r>
              <a:rPr lang="en-US" b="0" dirty="0" smtClean="0"/>
              <a:t>character tokens</a:t>
            </a:r>
            <a:endParaRPr lang="en-US" b="0" dirty="0"/>
          </a:p>
        </p:txBody>
      </p:sp>
      <p:sp>
        <p:nvSpPr>
          <p:cNvPr id="57354" name="Text Box 10"/>
          <p:cNvSpPr txBox="1">
            <a:spLocks noChangeArrowheads="1"/>
          </p:cNvSpPr>
          <p:nvPr/>
        </p:nvSpPr>
        <p:spPr bwMode="auto">
          <a:xfrm>
            <a:off x="974725" y="1560513"/>
            <a:ext cx="168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count     letter</a:t>
            </a:r>
          </a:p>
        </p:txBody>
      </p:sp>
      <p:sp>
        <p:nvSpPr>
          <p:cNvPr id="57355" name="Text Box 11"/>
          <p:cNvSpPr txBox="1">
            <a:spLocks noChangeArrowheads="1"/>
          </p:cNvSpPr>
          <p:nvPr/>
        </p:nvSpPr>
        <p:spPr bwMode="auto">
          <a:xfrm>
            <a:off x="3765550" y="1560513"/>
            <a:ext cx="1555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count   letter</a:t>
            </a:r>
          </a:p>
        </p:txBody>
      </p:sp>
      <p:sp>
        <p:nvSpPr>
          <p:cNvPr id="57356" name="Text Box 12"/>
          <p:cNvSpPr txBox="1">
            <a:spLocks noChangeArrowheads="1"/>
          </p:cNvSpPr>
          <p:nvPr/>
        </p:nvSpPr>
        <p:spPr bwMode="auto">
          <a:xfrm>
            <a:off x="6432550" y="1560513"/>
            <a:ext cx="1555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count   letter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Most Frequent </a:t>
            </a:r>
            <a:r>
              <a:rPr lang="en-US" dirty="0" smtClean="0">
                <a:latin typeface="+mn-lt"/>
              </a:rPr>
              <a:t>“Words”</a:t>
            </a:r>
            <a:endParaRPr lang="en-US" dirty="0">
              <a:latin typeface="+mn-lt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57375"/>
            <a:ext cx="1828800" cy="4525963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400">
                <a:latin typeface="Courier New" pitchFamily="49" charset="0"/>
              </a:rPr>
              <a:t>    863 8AM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>
                <a:latin typeface="Courier New" pitchFamily="49" charset="0"/>
              </a:rPr>
              <a:t>    537 OE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>
                <a:latin typeface="Courier New" pitchFamily="49" charset="0"/>
              </a:rPr>
              <a:t>    501 SC89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>
                <a:latin typeface="Courier New" pitchFamily="49" charset="0"/>
              </a:rPr>
              <a:t>    469 AM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>
                <a:latin typeface="Courier New" pitchFamily="49" charset="0"/>
              </a:rPr>
              <a:t>    426 ZC89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>
                <a:latin typeface="Courier New" pitchFamily="49" charset="0"/>
              </a:rPr>
              <a:t>    396 SOE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>
                <a:latin typeface="Courier New" pitchFamily="49" charset="0"/>
              </a:rPr>
              <a:t>    363 OR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>
                <a:latin typeface="Courier New" pitchFamily="49" charset="0"/>
              </a:rPr>
              <a:t>    350 AR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>
                <a:latin typeface="Courier New" pitchFamily="49" charset="0"/>
              </a:rPr>
              <a:t>    344 SC9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>
                <a:latin typeface="Courier New" pitchFamily="49" charset="0"/>
              </a:rPr>
              <a:t>    318 8AR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>
                <a:latin typeface="Courier New" pitchFamily="49" charset="0"/>
              </a:rPr>
              <a:t>    308 4OFCC9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>
                <a:latin typeface="Courier New" pitchFamily="49" charset="0"/>
              </a:rPr>
              <a:t>    305 4OFCC89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>
                <a:latin typeface="Courier New" pitchFamily="49" charset="0"/>
              </a:rPr>
              <a:t>    283 ZC9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>
                <a:latin typeface="Courier New" pitchFamily="49" charset="0"/>
              </a:rPr>
              <a:t>    279 4OFAN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>
                <a:latin typeface="Courier New" pitchFamily="49" charset="0"/>
              </a:rPr>
              <a:t>    272 4OFC89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>
                <a:latin typeface="Courier New" pitchFamily="49" charset="0"/>
              </a:rPr>
              <a:t>    270 89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>
                <a:latin typeface="Courier New" pitchFamily="49" charset="0"/>
              </a:rPr>
              <a:t>    262 4OFAM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>
                <a:latin typeface="Courier New" pitchFamily="49" charset="0"/>
              </a:rPr>
              <a:t>    260 AE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>
                <a:latin typeface="Courier New" pitchFamily="49" charset="0"/>
              </a:rPr>
              <a:t>    253 8AE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>
                <a:latin typeface="Courier New" pitchFamily="49" charset="0"/>
              </a:rPr>
              <a:t>    243 2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>
                <a:latin typeface="Courier New" pitchFamily="49" charset="0"/>
              </a:rPr>
              <a:t>    219 SOR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>
                <a:latin typeface="Courier New" pitchFamily="49" charset="0"/>
              </a:rPr>
              <a:t>    </a:t>
            </a: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3462338" y="1857375"/>
            <a:ext cx="1566862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>
                <a:latin typeface="Courier New" pitchFamily="49" charset="0"/>
              </a:rPr>
              <a:t>    212 OFAM</a:t>
            </a:r>
          </a:p>
          <a:p>
            <a:r>
              <a:rPr lang="en-US" sz="1400" b="0">
                <a:latin typeface="Courier New" pitchFamily="49" charset="0"/>
              </a:rPr>
              <a:t>    211 8AN</a:t>
            </a:r>
          </a:p>
          <a:p>
            <a:r>
              <a:rPr lang="en-US" sz="1400" b="0">
                <a:latin typeface="Courier New" pitchFamily="49" charset="0"/>
              </a:rPr>
              <a:t>    191 4OFAE</a:t>
            </a:r>
          </a:p>
          <a:p>
            <a:r>
              <a:rPr lang="en-US" sz="1400" b="0">
                <a:latin typeface="Courier New" pitchFamily="49" charset="0"/>
              </a:rPr>
              <a:t>    186 ZOE</a:t>
            </a:r>
          </a:p>
          <a:p>
            <a:r>
              <a:rPr lang="en-US" sz="1400" b="0">
                <a:latin typeface="Courier New" pitchFamily="49" charset="0"/>
              </a:rPr>
              <a:t>    177 OFCC9</a:t>
            </a:r>
          </a:p>
          <a:p>
            <a:r>
              <a:rPr lang="en-US" sz="1400" b="0">
                <a:latin typeface="Courier New" pitchFamily="49" charset="0"/>
              </a:rPr>
              <a:t>    174 SCC9</a:t>
            </a:r>
          </a:p>
          <a:p>
            <a:r>
              <a:rPr lang="en-US" sz="1400" b="0">
                <a:latin typeface="Courier New" pitchFamily="49" charset="0"/>
              </a:rPr>
              <a:t>    172 SCOE</a:t>
            </a:r>
          </a:p>
          <a:p>
            <a:r>
              <a:rPr lang="en-US" sz="1400" b="0">
                <a:latin typeface="Courier New" pitchFamily="49" charset="0"/>
              </a:rPr>
              <a:t>    155 S9</a:t>
            </a:r>
          </a:p>
          <a:p>
            <a:r>
              <a:rPr lang="en-US" sz="1400" b="0">
                <a:latin typeface="Courier New" pitchFamily="49" charset="0"/>
              </a:rPr>
              <a:t>    155 OPC89</a:t>
            </a:r>
          </a:p>
          <a:p>
            <a:r>
              <a:rPr lang="en-US" sz="1400" b="0">
                <a:latin typeface="Courier New" pitchFamily="49" charset="0"/>
              </a:rPr>
              <a:t>    154 OPAM</a:t>
            </a:r>
          </a:p>
          <a:p>
            <a:r>
              <a:rPr lang="en-US" sz="1400" b="0">
                <a:latin typeface="Courier New" pitchFamily="49" charset="0"/>
              </a:rPr>
              <a:t>    152 4OFAR</a:t>
            </a:r>
          </a:p>
          <a:p>
            <a:r>
              <a:rPr lang="en-US" sz="1400" b="0">
                <a:latin typeface="Courier New" pitchFamily="49" charset="0"/>
              </a:rPr>
              <a:t>    151 9</a:t>
            </a:r>
          </a:p>
          <a:p>
            <a:r>
              <a:rPr lang="en-US" sz="1400" b="0">
                <a:latin typeface="Courier New" pitchFamily="49" charset="0"/>
              </a:rPr>
              <a:t>    151 4OE</a:t>
            </a:r>
          </a:p>
          <a:p>
            <a:r>
              <a:rPr lang="en-US" sz="1400" b="0">
                <a:latin typeface="Courier New" pitchFamily="49" charset="0"/>
              </a:rPr>
              <a:t>    150 S89</a:t>
            </a:r>
          </a:p>
          <a:p>
            <a:r>
              <a:rPr lang="en-US" sz="1400" b="0">
                <a:latin typeface="Courier New" pitchFamily="49" charset="0"/>
              </a:rPr>
              <a:t>    147 4OF9</a:t>
            </a:r>
          </a:p>
          <a:p>
            <a:r>
              <a:rPr lang="en-US" sz="1400" b="0">
                <a:latin typeface="Courier New" pitchFamily="49" charset="0"/>
              </a:rPr>
              <a:t>    144 ZCC9</a:t>
            </a:r>
          </a:p>
          <a:p>
            <a:r>
              <a:rPr lang="en-US" sz="1400" b="0">
                <a:latin typeface="Courier New" pitchFamily="49" charset="0"/>
              </a:rPr>
              <a:t>    144 OFAN</a:t>
            </a:r>
          </a:p>
          <a:p>
            <a:r>
              <a:rPr lang="en-US" sz="1400" b="0">
                <a:latin typeface="Courier New" pitchFamily="49" charset="0"/>
              </a:rPr>
              <a:t>    144 2AM</a:t>
            </a:r>
          </a:p>
          <a:p>
            <a:r>
              <a:rPr lang="en-US" sz="1400" b="0">
                <a:latin typeface="Courier New" pitchFamily="49" charset="0"/>
              </a:rPr>
              <a:t>    143 OPAE</a:t>
            </a:r>
          </a:p>
          <a:p>
            <a:r>
              <a:rPr lang="en-US" sz="1400" b="0">
                <a:latin typeface="Courier New" pitchFamily="49" charset="0"/>
              </a:rPr>
              <a:t>    141 OPAR</a:t>
            </a:r>
          </a:p>
          <a:p>
            <a:r>
              <a:rPr lang="en-US" sz="1400" b="0">
                <a:latin typeface="Courier New" pitchFamily="49" charset="0"/>
              </a:rPr>
              <a:t>    140 SX9</a:t>
            </a:r>
          </a:p>
          <a:p>
            <a:r>
              <a:rPr lang="en-US" sz="1400" b="0">
                <a:latin typeface="Courier New" pitchFamily="49" charset="0"/>
              </a:rPr>
              <a:t>    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6129338" y="1857375"/>
            <a:ext cx="1566862" cy="206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>
                <a:latin typeface="Courier New" pitchFamily="49" charset="0"/>
              </a:rPr>
              <a:t>    140 OPCC9</a:t>
            </a:r>
          </a:p>
          <a:p>
            <a:r>
              <a:rPr lang="en-US" sz="1400" b="0">
                <a:latin typeface="Courier New" pitchFamily="49" charset="0"/>
              </a:rPr>
              <a:t>    138 OFAE</a:t>
            </a:r>
          </a:p>
          <a:p>
            <a:r>
              <a:rPr lang="en-US" sz="1400" b="0">
                <a:latin typeface="Courier New" pitchFamily="49" charset="0"/>
              </a:rPr>
              <a:t>    130 ZO</a:t>
            </a:r>
          </a:p>
          <a:p>
            <a:r>
              <a:rPr lang="en-US" sz="1400" b="0">
                <a:latin typeface="Courier New" pitchFamily="49" charset="0"/>
              </a:rPr>
              <a:t>    129 OFAR</a:t>
            </a:r>
          </a:p>
          <a:p>
            <a:r>
              <a:rPr lang="en-US" sz="1400" b="0">
                <a:latin typeface="Courier New" pitchFamily="49" charset="0"/>
              </a:rPr>
              <a:t>    119 ESC89</a:t>
            </a:r>
          </a:p>
          <a:p>
            <a:r>
              <a:rPr lang="en-US" sz="1400" b="0">
                <a:latin typeface="Courier New" pitchFamily="49" charset="0"/>
              </a:rPr>
              <a:t>    118 OFC89</a:t>
            </a:r>
          </a:p>
          <a:p>
            <a:endParaRPr lang="en-US" sz="1400" b="0">
              <a:latin typeface="Courier New" pitchFamily="49" charset="0"/>
            </a:endParaRPr>
          </a:p>
          <a:p>
            <a:endParaRPr lang="en-US" sz="1400" b="0">
              <a:latin typeface="Courier New" pitchFamily="49" charset="0"/>
            </a:endParaRPr>
          </a:p>
          <a:p>
            <a:endParaRPr lang="en-US" b="0"/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2536825" y="1830388"/>
            <a:ext cx="739775" cy="45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>
                <a:latin typeface="voynichkk" pitchFamily="2" charset="0"/>
              </a:rPr>
              <a:t>8AM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OE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SC89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AM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ZC89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SOE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OR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AR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SC9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8AR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4OFCC9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4OFCC89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ZC9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4OFAN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4OFC89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89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4OFAM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AE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8AE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2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SOR</a:t>
            </a: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5230813" y="1830388"/>
            <a:ext cx="636587" cy="45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>
                <a:latin typeface="voynichkk" pitchFamily="2" charset="0"/>
              </a:rPr>
              <a:t>OFAM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8AN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4OFAE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ZOE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OFCC9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SCC9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SCOE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S9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OPC89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OPAM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4OFAR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9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4OE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S89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4OF9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ZCC9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OFAN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2AM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OPAE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OPAR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SX9</a:t>
            </a:r>
          </a:p>
        </p:txBody>
      </p:sp>
      <p:sp>
        <p:nvSpPr>
          <p:cNvPr id="58376" name="Text Box 8"/>
          <p:cNvSpPr txBox="1">
            <a:spLocks noChangeArrowheads="1"/>
          </p:cNvSpPr>
          <p:nvPr/>
        </p:nvSpPr>
        <p:spPr bwMode="auto">
          <a:xfrm>
            <a:off x="7848600" y="1830388"/>
            <a:ext cx="608013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>
                <a:latin typeface="voynichkk" pitchFamily="2" charset="0"/>
              </a:rPr>
              <a:t>OPCC9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OFAE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ZO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OFAR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ESC89</a:t>
            </a:r>
            <a:br>
              <a:rPr lang="en-US" sz="1400" b="0">
                <a:latin typeface="voynichkk" pitchFamily="2" charset="0"/>
              </a:rPr>
            </a:br>
            <a:r>
              <a:rPr lang="en-US" sz="1400" b="0">
                <a:latin typeface="voynichkk" pitchFamily="2" charset="0"/>
              </a:rPr>
              <a:t>OFC89</a:t>
            </a:r>
          </a:p>
        </p:txBody>
      </p:sp>
      <p:sp>
        <p:nvSpPr>
          <p:cNvPr id="58377" name="Text Box 9"/>
          <p:cNvSpPr txBox="1">
            <a:spLocks noChangeArrowheads="1"/>
          </p:cNvSpPr>
          <p:nvPr/>
        </p:nvSpPr>
        <p:spPr bwMode="auto">
          <a:xfrm>
            <a:off x="6553200" y="4038600"/>
            <a:ext cx="21424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 smtClean="0"/>
              <a:t>Total:</a:t>
            </a:r>
            <a:endParaRPr lang="en-US" b="0" dirty="0"/>
          </a:p>
          <a:p>
            <a:r>
              <a:rPr lang="en-US" b="0" dirty="0"/>
              <a:t>8116 </a:t>
            </a:r>
            <a:r>
              <a:rPr lang="en-US" b="0" dirty="0" smtClean="0"/>
              <a:t>distinct words</a:t>
            </a:r>
            <a:endParaRPr lang="en-US" b="0" dirty="0"/>
          </a:p>
        </p:txBody>
      </p:sp>
      <p:sp>
        <p:nvSpPr>
          <p:cNvPr id="58378" name="Text Box 10"/>
          <p:cNvSpPr txBox="1">
            <a:spLocks noChangeArrowheads="1"/>
          </p:cNvSpPr>
          <p:nvPr/>
        </p:nvSpPr>
        <p:spPr bwMode="auto">
          <a:xfrm>
            <a:off x="914400" y="1463675"/>
            <a:ext cx="1670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count     word</a:t>
            </a:r>
          </a:p>
        </p:txBody>
      </p:sp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3705225" y="1463675"/>
            <a:ext cx="16209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count   </a:t>
            </a:r>
            <a:r>
              <a:rPr lang="en-US" dirty="0" smtClean="0"/>
              <a:t> word</a:t>
            </a:r>
            <a:endParaRPr lang="en-US" dirty="0"/>
          </a:p>
        </p:txBody>
      </p:sp>
      <p:sp>
        <p:nvSpPr>
          <p:cNvPr id="58380" name="Text Box 12"/>
          <p:cNvSpPr txBox="1">
            <a:spLocks noChangeArrowheads="1"/>
          </p:cNvSpPr>
          <p:nvPr/>
        </p:nvSpPr>
        <p:spPr bwMode="auto">
          <a:xfrm>
            <a:off x="6372225" y="1463675"/>
            <a:ext cx="16850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count   </a:t>
            </a:r>
            <a:r>
              <a:rPr lang="en-US" dirty="0" smtClean="0"/>
              <a:t>  word</a:t>
            </a:r>
            <a:endParaRPr lang="en-US" dirty="0"/>
          </a:p>
        </p:txBody>
      </p:sp>
      <p:sp>
        <p:nvSpPr>
          <p:cNvPr id="58381" name="Text Box 13"/>
          <p:cNvSpPr txBox="1">
            <a:spLocks noChangeArrowheads="1"/>
          </p:cNvSpPr>
          <p:nvPr/>
        </p:nvSpPr>
        <p:spPr bwMode="auto">
          <a:xfrm>
            <a:off x="7223125" y="3236913"/>
            <a:ext cx="488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0"/>
              <a:t>etc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Word Repeats</a:t>
            </a:r>
            <a:endParaRPr lang="en-US" dirty="0">
              <a:latin typeface="+mn-lt"/>
            </a:endParaRP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115 (out of 8116) </a:t>
            </a:r>
            <a:r>
              <a:rPr lang="en-US" sz="2800" dirty="0" smtClean="0"/>
              <a:t>distinct words appear </a:t>
            </a:r>
            <a:r>
              <a:rPr lang="en-US" sz="2800" dirty="0"/>
              <a:t>doubled at least once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400" dirty="0"/>
              <a:t>      </a:t>
            </a:r>
            <a:r>
              <a:rPr lang="en-US" sz="2000" dirty="0"/>
              <a:t>… </a:t>
            </a:r>
            <a:r>
              <a:rPr lang="en-US" sz="2000" dirty="0">
                <a:latin typeface="voynichkk" pitchFamily="2" charset="0"/>
              </a:rPr>
              <a:t>4OFCC89 </a:t>
            </a:r>
            <a:r>
              <a:rPr lang="en-US" sz="2000" dirty="0" err="1">
                <a:latin typeface="voynichkk" pitchFamily="2" charset="0"/>
              </a:rPr>
              <a:t>4OFCC89</a:t>
            </a:r>
            <a:r>
              <a:rPr lang="en-US" sz="2000" dirty="0"/>
              <a:t> …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8 </a:t>
            </a:r>
            <a:r>
              <a:rPr lang="en-US" sz="2800" dirty="0" smtClean="0"/>
              <a:t>distinct words </a:t>
            </a:r>
            <a:r>
              <a:rPr lang="en-US" sz="2800" dirty="0"/>
              <a:t>appear </a:t>
            </a:r>
            <a:r>
              <a:rPr lang="en-US" sz="2800" dirty="0" smtClean="0"/>
              <a:t>tripled</a:t>
            </a:r>
            <a:endParaRPr lang="en-US" sz="2800" dirty="0"/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2000" dirty="0"/>
              <a:t>… </a:t>
            </a:r>
            <a:r>
              <a:rPr lang="en-US" sz="2000" dirty="0">
                <a:latin typeface="voynichkk" pitchFamily="2" charset="0"/>
              </a:rPr>
              <a:t>4OFC89 </a:t>
            </a:r>
            <a:r>
              <a:rPr lang="en-US" sz="2000" dirty="0" err="1">
                <a:latin typeface="voynichkk" pitchFamily="2" charset="0"/>
              </a:rPr>
              <a:t>4OFC89</a:t>
            </a:r>
            <a:r>
              <a:rPr lang="en-US" sz="2000" dirty="0">
                <a:latin typeface="voynichkk" pitchFamily="2" charset="0"/>
              </a:rPr>
              <a:t> </a:t>
            </a:r>
            <a:r>
              <a:rPr lang="en-US" sz="2000" dirty="0" err="1">
                <a:latin typeface="voynichkk" pitchFamily="2" charset="0"/>
              </a:rPr>
              <a:t>4OFC89</a:t>
            </a:r>
            <a:r>
              <a:rPr lang="en-US" sz="2000" dirty="0">
                <a:latin typeface="voynichkk" pitchFamily="2" charset="0"/>
              </a:rPr>
              <a:t> </a:t>
            </a:r>
            <a:r>
              <a:rPr lang="en-US" sz="2000" dirty="0"/>
              <a:t>… </a:t>
            </a:r>
            <a:endParaRPr lang="en-US" sz="2000" dirty="0">
              <a:latin typeface="voynichkk" pitchFamily="2" charset="0"/>
            </a:endParaRP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2000" dirty="0"/>
              <a:t>… </a:t>
            </a:r>
            <a:r>
              <a:rPr lang="en-US" sz="2000" dirty="0">
                <a:latin typeface="voynichkk" pitchFamily="2" charset="0"/>
              </a:rPr>
              <a:t>SOE </a:t>
            </a:r>
            <a:r>
              <a:rPr lang="en-US" sz="2000" dirty="0" err="1">
                <a:latin typeface="voynichkk" pitchFamily="2" charset="0"/>
              </a:rPr>
              <a:t>SOE</a:t>
            </a:r>
            <a:r>
              <a:rPr lang="en-US" sz="2000" dirty="0">
                <a:latin typeface="voynichkk" pitchFamily="2" charset="0"/>
              </a:rPr>
              <a:t> </a:t>
            </a:r>
            <a:r>
              <a:rPr lang="en-US" sz="2000" dirty="0" err="1">
                <a:latin typeface="voynichkk" pitchFamily="2" charset="0"/>
              </a:rPr>
              <a:t>SOE</a:t>
            </a:r>
            <a:r>
              <a:rPr lang="en-US" sz="2000" dirty="0">
                <a:latin typeface="voynichkk" pitchFamily="2" charset="0"/>
              </a:rPr>
              <a:t> </a:t>
            </a:r>
            <a:r>
              <a:rPr lang="en-US" sz="2000" dirty="0"/>
              <a:t>… </a:t>
            </a:r>
            <a:endParaRPr lang="en-US" sz="2000" dirty="0">
              <a:latin typeface="voynichkk" pitchFamily="2" charset="0"/>
            </a:endParaRP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2000" dirty="0"/>
              <a:t>… </a:t>
            </a:r>
            <a:r>
              <a:rPr lang="en-US" sz="2000" dirty="0">
                <a:latin typeface="voynichkk" pitchFamily="2" charset="0"/>
              </a:rPr>
              <a:t>ZCOE </a:t>
            </a:r>
            <a:r>
              <a:rPr lang="en-US" sz="2000" dirty="0" err="1">
                <a:latin typeface="voynichkk" pitchFamily="2" charset="0"/>
              </a:rPr>
              <a:t>ZCOE</a:t>
            </a:r>
            <a:r>
              <a:rPr lang="en-US" sz="2000" dirty="0">
                <a:latin typeface="voynichkk" pitchFamily="2" charset="0"/>
              </a:rPr>
              <a:t> </a:t>
            </a:r>
            <a:r>
              <a:rPr lang="en-US" sz="2000" dirty="0" err="1">
                <a:latin typeface="voynichkk" pitchFamily="2" charset="0"/>
              </a:rPr>
              <a:t>ZCOE</a:t>
            </a:r>
            <a:r>
              <a:rPr lang="en-US" sz="2000" dirty="0">
                <a:latin typeface="voynichkk" pitchFamily="2" charset="0"/>
              </a:rPr>
              <a:t> </a:t>
            </a:r>
            <a:r>
              <a:rPr lang="en-US" sz="2000" dirty="0"/>
              <a:t>… </a:t>
            </a:r>
            <a:endParaRPr lang="en-US" sz="2000" dirty="0">
              <a:latin typeface="voynichkk" pitchFamily="2" charset="0"/>
            </a:endParaRP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2000" dirty="0"/>
              <a:t>… </a:t>
            </a:r>
            <a:r>
              <a:rPr lang="en-US" sz="2000" dirty="0">
                <a:latin typeface="voynichkk" pitchFamily="2" charset="0"/>
              </a:rPr>
              <a:t>OFAM </a:t>
            </a:r>
            <a:r>
              <a:rPr lang="en-US" sz="2000" dirty="0" err="1">
                <a:latin typeface="voynichkk" pitchFamily="2" charset="0"/>
              </a:rPr>
              <a:t>OFAM</a:t>
            </a:r>
            <a:r>
              <a:rPr lang="en-US" sz="2000" dirty="0">
                <a:latin typeface="voynichkk" pitchFamily="2" charset="0"/>
              </a:rPr>
              <a:t> </a:t>
            </a:r>
            <a:r>
              <a:rPr lang="en-US" sz="2000" dirty="0" err="1">
                <a:latin typeface="voynichkk" pitchFamily="2" charset="0"/>
              </a:rPr>
              <a:t>OFAM</a:t>
            </a:r>
            <a:r>
              <a:rPr lang="en-US" sz="2000" dirty="0">
                <a:latin typeface="voynichkk" pitchFamily="2" charset="0"/>
              </a:rPr>
              <a:t> </a:t>
            </a:r>
            <a:r>
              <a:rPr lang="en-US" sz="2000" dirty="0"/>
              <a:t>… </a:t>
            </a:r>
            <a:endParaRPr lang="en-US" sz="2000" dirty="0">
              <a:latin typeface="voynichkk" pitchFamily="2" charset="0"/>
            </a:endParaRP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2000" dirty="0"/>
              <a:t>… </a:t>
            </a:r>
            <a:r>
              <a:rPr lang="en-US" sz="2000" dirty="0">
                <a:latin typeface="voynichkk" pitchFamily="2" charset="0"/>
              </a:rPr>
              <a:t>OE </a:t>
            </a:r>
            <a:r>
              <a:rPr lang="en-US" sz="2000" dirty="0" err="1">
                <a:latin typeface="voynichkk" pitchFamily="2" charset="0"/>
              </a:rPr>
              <a:t>OE</a:t>
            </a:r>
            <a:r>
              <a:rPr lang="en-US" sz="2000" dirty="0">
                <a:latin typeface="voynichkk" pitchFamily="2" charset="0"/>
              </a:rPr>
              <a:t> </a:t>
            </a:r>
            <a:r>
              <a:rPr lang="en-US" sz="2000" dirty="0" err="1">
                <a:latin typeface="voynichkk" pitchFamily="2" charset="0"/>
              </a:rPr>
              <a:t>OE</a:t>
            </a:r>
            <a:r>
              <a:rPr lang="en-US" sz="2000" dirty="0">
                <a:latin typeface="voynichkk" pitchFamily="2" charset="0"/>
              </a:rPr>
              <a:t> </a:t>
            </a:r>
            <a:r>
              <a:rPr lang="en-US" sz="2000" dirty="0"/>
              <a:t>… </a:t>
            </a:r>
            <a:endParaRPr lang="en-US" sz="2000" dirty="0">
              <a:latin typeface="voynichkk" pitchFamily="2" charset="0"/>
            </a:endParaRP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2000" dirty="0"/>
              <a:t>… </a:t>
            </a:r>
            <a:r>
              <a:rPr lang="en-US" sz="2000" dirty="0">
                <a:latin typeface="voynichkk" pitchFamily="2" charset="0"/>
              </a:rPr>
              <a:t>9PAM </a:t>
            </a:r>
            <a:r>
              <a:rPr lang="en-US" sz="2000" dirty="0" err="1">
                <a:latin typeface="voynichkk" pitchFamily="2" charset="0"/>
              </a:rPr>
              <a:t>9PAM</a:t>
            </a:r>
            <a:r>
              <a:rPr lang="en-US" sz="2000" dirty="0">
                <a:latin typeface="voynichkk" pitchFamily="2" charset="0"/>
              </a:rPr>
              <a:t> </a:t>
            </a:r>
            <a:r>
              <a:rPr lang="en-US" sz="2000" dirty="0" err="1">
                <a:latin typeface="voynichkk" pitchFamily="2" charset="0"/>
              </a:rPr>
              <a:t>9PAM</a:t>
            </a:r>
            <a:r>
              <a:rPr lang="en-US" sz="2000" dirty="0">
                <a:latin typeface="voynichkk" pitchFamily="2" charset="0"/>
              </a:rPr>
              <a:t> </a:t>
            </a:r>
            <a:r>
              <a:rPr lang="en-US" sz="2000" dirty="0"/>
              <a:t>… </a:t>
            </a:r>
            <a:endParaRPr lang="en-US" sz="2000" dirty="0">
              <a:latin typeface="voynichkk" pitchFamily="2" charset="0"/>
            </a:endParaRP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2000" dirty="0"/>
              <a:t>… </a:t>
            </a:r>
            <a:r>
              <a:rPr lang="en-US" sz="2000" dirty="0">
                <a:latin typeface="voynichkk" pitchFamily="2" charset="0"/>
              </a:rPr>
              <a:t>8AM </a:t>
            </a:r>
            <a:r>
              <a:rPr lang="en-US" sz="2000" dirty="0" err="1">
                <a:latin typeface="voynichkk" pitchFamily="2" charset="0"/>
              </a:rPr>
              <a:t>8AM</a:t>
            </a:r>
            <a:r>
              <a:rPr lang="en-US" sz="2000" dirty="0">
                <a:latin typeface="voynichkk" pitchFamily="2" charset="0"/>
              </a:rPr>
              <a:t> </a:t>
            </a:r>
            <a:r>
              <a:rPr lang="en-US" sz="2000" dirty="0" err="1">
                <a:latin typeface="voynichkk" pitchFamily="2" charset="0"/>
              </a:rPr>
              <a:t>8AM</a:t>
            </a:r>
            <a:r>
              <a:rPr lang="en-US" sz="2000" dirty="0">
                <a:latin typeface="voynichkk" pitchFamily="2" charset="0"/>
              </a:rPr>
              <a:t> </a:t>
            </a:r>
            <a:r>
              <a:rPr lang="en-US" sz="2000" dirty="0"/>
              <a:t>… </a:t>
            </a:r>
            <a:endParaRPr lang="en-US" sz="2000" dirty="0">
              <a:latin typeface="voynichkk" pitchFamily="2" charset="0"/>
            </a:endParaRP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2000" dirty="0"/>
              <a:t>… </a:t>
            </a:r>
            <a:r>
              <a:rPr lang="en-US" sz="2000" dirty="0">
                <a:latin typeface="voynichkk" pitchFamily="2" charset="0"/>
              </a:rPr>
              <a:t>4OFCC89 </a:t>
            </a:r>
            <a:r>
              <a:rPr lang="en-US" sz="2000" dirty="0" err="1">
                <a:latin typeface="voynichkk" pitchFamily="2" charset="0"/>
              </a:rPr>
              <a:t>4OFCC89</a:t>
            </a:r>
            <a:r>
              <a:rPr lang="en-US" sz="2000" dirty="0">
                <a:latin typeface="voynichkk" pitchFamily="2" charset="0"/>
              </a:rPr>
              <a:t> </a:t>
            </a:r>
            <a:r>
              <a:rPr lang="en-US" sz="2000" dirty="0" err="1">
                <a:latin typeface="voynichkk" pitchFamily="2" charset="0"/>
              </a:rPr>
              <a:t>4OFCC89</a:t>
            </a:r>
            <a:r>
              <a:rPr lang="en-US" sz="2000" dirty="0">
                <a:latin typeface="voynichkk" pitchFamily="2" charset="0"/>
              </a:rPr>
              <a:t> </a:t>
            </a:r>
            <a:r>
              <a:rPr lang="en-US" sz="2000" dirty="0"/>
              <a:t>… </a:t>
            </a:r>
            <a:endParaRPr lang="en-US" sz="2000" dirty="0">
              <a:latin typeface="voynichkk" pitchFamily="2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800" dirty="0">
              <a:latin typeface="voynichkk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Cryptogram Theory</a:t>
            </a:r>
            <a:endParaRPr lang="en-US" dirty="0">
              <a:latin typeface="+mn-lt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Newbold</a:t>
            </a:r>
            <a:r>
              <a:rPr lang="en-US" dirty="0"/>
              <a:t> (1921)</a:t>
            </a:r>
          </a:p>
          <a:p>
            <a:r>
              <a:rPr lang="en-US" dirty="0"/>
              <a:t>Manly (1931</a:t>
            </a:r>
            <a:r>
              <a:rPr lang="en-US" dirty="0" smtClean="0"/>
              <a:t>), </a:t>
            </a:r>
            <a:r>
              <a:rPr lang="en-US" dirty="0"/>
              <a:t>critique of </a:t>
            </a:r>
            <a:r>
              <a:rPr lang="en-US" dirty="0" err="1"/>
              <a:t>Newbold</a:t>
            </a:r>
            <a:endParaRPr lang="en-US" dirty="0"/>
          </a:p>
          <a:p>
            <a:r>
              <a:rPr lang="en-US" dirty="0"/>
              <a:t>Feely (1945), abbreviated Latin</a:t>
            </a:r>
          </a:p>
          <a:p>
            <a:r>
              <a:rPr lang="en-US" dirty="0"/>
              <a:t>Strong (1945), polyalphabetic </a:t>
            </a:r>
            <a:r>
              <a:rPr lang="en-US" dirty="0" smtClean="0"/>
              <a:t>cipher</a:t>
            </a:r>
          </a:p>
          <a:p>
            <a:pPr lvl="1"/>
            <a:r>
              <a:rPr lang="en-US" dirty="0" smtClean="0"/>
              <a:t>no details given, for national security reasons</a:t>
            </a:r>
            <a:endParaRPr lang="en-US" dirty="0"/>
          </a:p>
          <a:p>
            <a:r>
              <a:rPr lang="en-US" dirty="0" err="1"/>
              <a:t>Brumbaugh</a:t>
            </a:r>
            <a:r>
              <a:rPr lang="en-US" dirty="0"/>
              <a:t> (1972), numerological box</a:t>
            </a:r>
          </a:p>
          <a:p>
            <a:r>
              <a:rPr lang="en-US" dirty="0"/>
              <a:t>Several attempts in the </a:t>
            </a:r>
            <a:r>
              <a:rPr lang="en-US" dirty="0" smtClean="0"/>
              <a:t>1990s</a:t>
            </a:r>
          </a:p>
          <a:p>
            <a:r>
              <a:rPr lang="en-US" dirty="0" smtClean="0"/>
              <a:t>1-for-n </a:t>
            </a:r>
            <a:r>
              <a:rPr lang="en-US" dirty="0" smtClean="0"/>
              <a:t>substitution (</a:t>
            </a:r>
            <a:r>
              <a:rPr lang="en-US" dirty="0" smtClean="0">
                <a:latin typeface="voynichkk" pitchFamily="2" charset="0"/>
              </a:rPr>
              <a:t>4OFC89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anno)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 flipH="1" flipV="1">
            <a:off x="4876800" y="5638800"/>
            <a:ext cx="76200" cy="609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 flipH="1" flipV="1">
            <a:off x="5105400" y="5638800"/>
            <a:ext cx="76200" cy="609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flipH="1" flipV="1">
            <a:off x="5257800" y="5638800"/>
            <a:ext cx="76200" cy="609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Freeform 7"/>
          <p:cNvSpPr/>
          <p:nvPr/>
        </p:nvSpPr>
        <p:spPr bwMode="auto">
          <a:xfrm>
            <a:off x="4700016" y="6108192"/>
            <a:ext cx="1609344" cy="425196"/>
          </a:xfrm>
          <a:custGeom>
            <a:avLst/>
            <a:gdLst>
              <a:gd name="connsiteX0" fmla="*/ 0 w 1609344"/>
              <a:gd name="connsiteY0" fmla="*/ 18288 h 425196"/>
              <a:gd name="connsiteX1" fmla="*/ 137160 w 1609344"/>
              <a:gd name="connsiteY1" fmla="*/ 310896 h 425196"/>
              <a:gd name="connsiteX2" fmla="*/ 621792 w 1609344"/>
              <a:gd name="connsiteY2" fmla="*/ 411480 h 425196"/>
              <a:gd name="connsiteX3" fmla="*/ 1371600 w 1609344"/>
              <a:gd name="connsiteY3" fmla="*/ 356616 h 425196"/>
              <a:gd name="connsiteX4" fmla="*/ 1609344 w 1609344"/>
              <a:gd name="connsiteY4" fmla="*/ 0 h 42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9344" h="425196">
                <a:moveTo>
                  <a:pt x="0" y="18288"/>
                </a:moveTo>
                <a:cubicBezTo>
                  <a:pt x="16764" y="131826"/>
                  <a:pt x="33528" y="245364"/>
                  <a:pt x="137160" y="310896"/>
                </a:cubicBezTo>
                <a:cubicBezTo>
                  <a:pt x="240792" y="376428"/>
                  <a:pt x="416052" y="403860"/>
                  <a:pt x="621792" y="411480"/>
                </a:cubicBezTo>
                <a:cubicBezTo>
                  <a:pt x="827532" y="419100"/>
                  <a:pt x="1207008" y="425196"/>
                  <a:pt x="1371600" y="356616"/>
                </a:cubicBezTo>
                <a:cubicBezTo>
                  <a:pt x="1536192" y="288036"/>
                  <a:pt x="1572768" y="144018"/>
                  <a:pt x="1609344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5020056" y="6096000"/>
            <a:ext cx="1533144" cy="425196"/>
          </a:xfrm>
          <a:custGeom>
            <a:avLst/>
            <a:gdLst>
              <a:gd name="connsiteX0" fmla="*/ 0 w 1609344"/>
              <a:gd name="connsiteY0" fmla="*/ 18288 h 425196"/>
              <a:gd name="connsiteX1" fmla="*/ 137160 w 1609344"/>
              <a:gd name="connsiteY1" fmla="*/ 310896 h 425196"/>
              <a:gd name="connsiteX2" fmla="*/ 621792 w 1609344"/>
              <a:gd name="connsiteY2" fmla="*/ 411480 h 425196"/>
              <a:gd name="connsiteX3" fmla="*/ 1371600 w 1609344"/>
              <a:gd name="connsiteY3" fmla="*/ 356616 h 425196"/>
              <a:gd name="connsiteX4" fmla="*/ 1609344 w 1609344"/>
              <a:gd name="connsiteY4" fmla="*/ 0 h 42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9344" h="425196">
                <a:moveTo>
                  <a:pt x="0" y="18288"/>
                </a:moveTo>
                <a:cubicBezTo>
                  <a:pt x="16764" y="131826"/>
                  <a:pt x="33528" y="245364"/>
                  <a:pt x="137160" y="310896"/>
                </a:cubicBezTo>
                <a:cubicBezTo>
                  <a:pt x="240792" y="376428"/>
                  <a:pt x="416052" y="403860"/>
                  <a:pt x="621792" y="411480"/>
                </a:cubicBezTo>
                <a:cubicBezTo>
                  <a:pt x="827532" y="419100"/>
                  <a:pt x="1207008" y="425196"/>
                  <a:pt x="1371600" y="356616"/>
                </a:cubicBezTo>
                <a:cubicBezTo>
                  <a:pt x="1536192" y="288036"/>
                  <a:pt x="1572768" y="144018"/>
                  <a:pt x="1609344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Freeform 9"/>
          <p:cNvSpPr/>
          <p:nvPr/>
        </p:nvSpPr>
        <p:spPr bwMode="auto">
          <a:xfrm>
            <a:off x="5248656" y="6096000"/>
            <a:ext cx="1533144" cy="425196"/>
          </a:xfrm>
          <a:custGeom>
            <a:avLst/>
            <a:gdLst>
              <a:gd name="connsiteX0" fmla="*/ 0 w 1609344"/>
              <a:gd name="connsiteY0" fmla="*/ 18288 h 425196"/>
              <a:gd name="connsiteX1" fmla="*/ 137160 w 1609344"/>
              <a:gd name="connsiteY1" fmla="*/ 310896 h 425196"/>
              <a:gd name="connsiteX2" fmla="*/ 621792 w 1609344"/>
              <a:gd name="connsiteY2" fmla="*/ 411480 h 425196"/>
              <a:gd name="connsiteX3" fmla="*/ 1371600 w 1609344"/>
              <a:gd name="connsiteY3" fmla="*/ 356616 h 425196"/>
              <a:gd name="connsiteX4" fmla="*/ 1609344 w 1609344"/>
              <a:gd name="connsiteY4" fmla="*/ 0 h 42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9344" h="425196">
                <a:moveTo>
                  <a:pt x="0" y="18288"/>
                </a:moveTo>
                <a:cubicBezTo>
                  <a:pt x="16764" y="131826"/>
                  <a:pt x="33528" y="245364"/>
                  <a:pt x="137160" y="310896"/>
                </a:cubicBezTo>
                <a:cubicBezTo>
                  <a:pt x="240792" y="376428"/>
                  <a:pt x="416052" y="403860"/>
                  <a:pt x="621792" y="411480"/>
                </a:cubicBezTo>
                <a:cubicBezTo>
                  <a:pt x="827532" y="419100"/>
                  <a:pt x="1207008" y="425196"/>
                  <a:pt x="1371600" y="356616"/>
                </a:cubicBezTo>
                <a:cubicBezTo>
                  <a:pt x="1536192" y="288036"/>
                  <a:pt x="1572768" y="144018"/>
                  <a:pt x="1609344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5477256" y="6096000"/>
            <a:ext cx="1533144" cy="425196"/>
          </a:xfrm>
          <a:custGeom>
            <a:avLst/>
            <a:gdLst>
              <a:gd name="connsiteX0" fmla="*/ 0 w 1609344"/>
              <a:gd name="connsiteY0" fmla="*/ 18288 h 425196"/>
              <a:gd name="connsiteX1" fmla="*/ 137160 w 1609344"/>
              <a:gd name="connsiteY1" fmla="*/ 310896 h 425196"/>
              <a:gd name="connsiteX2" fmla="*/ 621792 w 1609344"/>
              <a:gd name="connsiteY2" fmla="*/ 411480 h 425196"/>
              <a:gd name="connsiteX3" fmla="*/ 1371600 w 1609344"/>
              <a:gd name="connsiteY3" fmla="*/ 356616 h 425196"/>
              <a:gd name="connsiteX4" fmla="*/ 1609344 w 1609344"/>
              <a:gd name="connsiteY4" fmla="*/ 0 h 42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9344" h="425196">
                <a:moveTo>
                  <a:pt x="0" y="18288"/>
                </a:moveTo>
                <a:cubicBezTo>
                  <a:pt x="16764" y="131826"/>
                  <a:pt x="33528" y="245364"/>
                  <a:pt x="137160" y="310896"/>
                </a:cubicBezTo>
                <a:cubicBezTo>
                  <a:pt x="240792" y="376428"/>
                  <a:pt x="416052" y="403860"/>
                  <a:pt x="621792" y="411480"/>
                </a:cubicBezTo>
                <a:cubicBezTo>
                  <a:pt x="827532" y="419100"/>
                  <a:pt x="1207008" y="425196"/>
                  <a:pt x="1371600" y="356616"/>
                </a:cubicBezTo>
                <a:cubicBezTo>
                  <a:pt x="1536192" y="288036"/>
                  <a:pt x="1572768" y="144018"/>
                  <a:pt x="1609344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Theory of William </a:t>
            </a:r>
            <a:r>
              <a:rPr lang="en-US" dirty="0">
                <a:latin typeface="+mn-lt"/>
              </a:rPr>
              <a:t>Freidman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47800"/>
            <a:ext cx="5715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Most famous American cryptographer of World War </a:t>
            </a:r>
            <a:r>
              <a:rPr lang="en-US" sz="2400" dirty="0" smtClean="0"/>
              <a:t>II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VMS </a:t>
            </a:r>
            <a:r>
              <a:rPr lang="en-US" sz="2400" dirty="0"/>
              <a:t>Study Group (1944-46)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developed transcription alphabet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group disbanded after the </a:t>
            </a:r>
            <a:r>
              <a:rPr lang="en-US" sz="2000" dirty="0" smtClean="0"/>
              <a:t>war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VMS Study Group (1962)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at </a:t>
            </a:r>
            <a:r>
              <a:rPr lang="en-US" sz="2000" dirty="0" smtClean="0"/>
              <a:t>RCA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His ultimate theory:</a:t>
            </a:r>
            <a:endParaRPr lang="en-US" sz="2400" dirty="0"/>
          </a:p>
          <a:p>
            <a:pPr lvl="1"/>
            <a:r>
              <a:rPr lang="en-US" sz="2000" dirty="0"/>
              <a:t>VMS written in a </a:t>
            </a:r>
            <a:r>
              <a:rPr lang="en-US" sz="2000" dirty="0" smtClean="0"/>
              <a:t>synthetic “philosophical” language</a:t>
            </a:r>
            <a:endParaRPr lang="en-US" sz="2000" dirty="0"/>
          </a:p>
        </p:txBody>
      </p:sp>
      <p:pic>
        <p:nvPicPr>
          <p:cNvPr id="46084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324600" y="1371600"/>
            <a:ext cx="2286000" cy="2857500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Writing </a:t>
            </a:r>
            <a:r>
              <a:rPr lang="en-US" dirty="0">
                <a:latin typeface="+mn-lt"/>
              </a:rPr>
              <a:t>in </a:t>
            </a:r>
            <a:r>
              <a:rPr lang="en-US" dirty="0" smtClean="0">
                <a:latin typeface="+mn-lt"/>
              </a:rPr>
              <a:t>Tongues?</a:t>
            </a:r>
            <a:endParaRPr lang="en-US" dirty="0">
              <a:latin typeface="+mn-lt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350" y="1447800"/>
            <a:ext cx="53340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Historical example:</a:t>
            </a:r>
          </a:p>
          <a:p>
            <a:pPr>
              <a:lnSpc>
                <a:spcPct val="90000"/>
              </a:lnSpc>
            </a:pPr>
            <a:endParaRPr lang="en-US" sz="14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Medium </a:t>
            </a:r>
            <a:r>
              <a:rPr lang="en-US" sz="2400" b="1" dirty="0"/>
              <a:t>Helene Smith</a:t>
            </a:r>
            <a:r>
              <a:rPr lang="en-US" sz="2400" dirty="0"/>
              <a:t>, investigated by Theodore </a:t>
            </a:r>
            <a:r>
              <a:rPr lang="en-US" sz="2400" dirty="0" err="1"/>
              <a:t>Flournoy</a:t>
            </a:r>
            <a:r>
              <a:rPr lang="en-US" sz="2400" dirty="0"/>
              <a:t> (1896</a:t>
            </a:r>
            <a:r>
              <a:rPr lang="en-US" sz="2400" dirty="0" smtClean="0"/>
              <a:t>)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Under a </a:t>
            </a:r>
            <a:r>
              <a:rPr lang="en-US" sz="2400" dirty="0" smtClean="0"/>
              <a:t>trance</a:t>
            </a:r>
            <a:r>
              <a:rPr lang="en-US" sz="2400" dirty="0"/>
              <a:t>, Smith was able to </a:t>
            </a:r>
            <a:r>
              <a:rPr lang="en-US" sz="2400" b="1" dirty="0"/>
              <a:t>converse with </a:t>
            </a:r>
            <a:r>
              <a:rPr lang="en-US" sz="2400" b="1" dirty="0" smtClean="0"/>
              <a:t>Martians</a:t>
            </a:r>
          </a:p>
          <a:p>
            <a:pPr lvl="1">
              <a:lnSpc>
                <a:spcPct val="90000"/>
              </a:lnSpc>
            </a:pPr>
            <a:endParaRPr lang="en-US" sz="2400" b="1" dirty="0"/>
          </a:p>
          <a:p>
            <a:pPr lvl="1">
              <a:lnSpc>
                <a:spcPct val="90000"/>
              </a:lnSpc>
            </a:pPr>
            <a:r>
              <a:rPr lang="en-US" sz="2400" dirty="0"/>
              <a:t>She learned their language and could speak and write </a:t>
            </a:r>
            <a:r>
              <a:rPr lang="en-US" sz="2400" dirty="0" smtClean="0"/>
              <a:t>it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Grammar </a:t>
            </a:r>
            <a:r>
              <a:rPr lang="en-US" sz="2400" dirty="0"/>
              <a:t>closer to French than you might expect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2743200" y="868362"/>
            <a:ext cx="495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/>
              <a:t>suggested in Kennedy &amp; Churchill, 2005</a:t>
            </a:r>
          </a:p>
        </p:txBody>
      </p:sp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1074" y="2057400"/>
            <a:ext cx="3350526" cy="342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6629400" y="5607844"/>
            <a:ext cx="1758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Smith’s Martian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Hoax?</a:t>
            </a:r>
            <a:endParaRPr lang="en-US" dirty="0">
              <a:latin typeface="+mn-lt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Previous hoaxes:</a:t>
            </a:r>
          </a:p>
          <a:p>
            <a:pPr lvl="1"/>
            <a:r>
              <a:rPr lang="en-US" dirty="0" smtClean="0"/>
              <a:t>Hitler diaries</a:t>
            </a:r>
          </a:p>
          <a:p>
            <a:pPr lvl="1"/>
            <a:r>
              <a:rPr lang="en-US" dirty="0" smtClean="0"/>
              <a:t>Vinland map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Carbon dating (reported 2011)</a:t>
            </a:r>
          </a:p>
          <a:p>
            <a:pPr lvl="1"/>
            <a:r>
              <a:rPr lang="en-US" dirty="0"/>
              <a:t>Done at University of Arizona</a:t>
            </a:r>
          </a:p>
          <a:p>
            <a:pPr lvl="1"/>
            <a:r>
              <a:rPr lang="en-US" dirty="0"/>
              <a:t>Four page fragments, each 1x6mm</a:t>
            </a:r>
          </a:p>
          <a:p>
            <a:pPr lvl="1"/>
            <a:r>
              <a:rPr lang="en-US" dirty="0"/>
              <a:t>Result:  </a:t>
            </a:r>
            <a:r>
              <a:rPr lang="en-US" b="1" dirty="0"/>
              <a:t>1404-1438</a:t>
            </a:r>
            <a:r>
              <a:rPr lang="en-US" dirty="0"/>
              <a:t> (w/ 95% probability)*</a:t>
            </a:r>
          </a:p>
          <a:p>
            <a:pPr lvl="1"/>
            <a:r>
              <a:rPr lang="en-US" dirty="0"/>
              <a:t>Ink pigments consistent with </a:t>
            </a:r>
            <a:r>
              <a:rPr lang="en-US" dirty="0" smtClean="0"/>
              <a:t>that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Gordon </a:t>
            </a:r>
            <a:r>
              <a:rPr lang="en-US" dirty="0" err="1" smtClean="0">
                <a:latin typeface="+mn-lt"/>
              </a:rPr>
              <a:t>Rugg</a:t>
            </a:r>
            <a:r>
              <a:rPr lang="en-US" dirty="0" smtClean="0">
                <a:latin typeface="+mn-lt"/>
              </a:rPr>
              <a:t> Theory</a:t>
            </a:r>
            <a:br>
              <a:rPr lang="en-US" dirty="0" smtClean="0">
                <a:latin typeface="+mn-lt"/>
              </a:rPr>
            </a:br>
            <a:r>
              <a:rPr lang="en-US" sz="2800" dirty="0" smtClean="0">
                <a:latin typeface="+mn-lt"/>
              </a:rPr>
              <a:t>(Scientific American, 2004)</a:t>
            </a:r>
            <a:endParaRPr lang="en-US" sz="2800" dirty="0">
              <a:latin typeface="+mn-lt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874837"/>
            <a:ext cx="4648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Proposed </a:t>
            </a:r>
            <a:r>
              <a:rPr lang="en-US" dirty="0" err="1"/>
              <a:t>Cardan</a:t>
            </a:r>
            <a:r>
              <a:rPr lang="en-US" dirty="0"/>
              <a:t> </a:t>
            </a:r>
            <a:r>
              <a:rPr lang="en-US" dirty="0" smtClean="0"/>
              <a:t>grille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dirty="0"/>
              <a:t>Elizabethan </a:t>
            </a:r>
            <a:r>
              <a:rPr lang="en-US" dirty="0" smtClean="0"/>
              <a:t>cryptography tool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dirty="0"/>
              <a:t>If applied with randomness injected, claimed to generate VMS-like text</a:t>
            </a:r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874837"/>
            <a:ext cx="3657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Substitution Cipher</a:t>
            </a:r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685800" y="3429000"/>
            <a:ext cx="7924800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b="0">
                <a:latin typeface="Courier New" pitchFamily="49" charset="0"/>
              </a:rPr>
              <a:t> </a:t>
            </a:r>
          </a:p>
          <a:p>
            <a:r>
              <a:rPr lang="en-US" sz="3200">
                <a:latin typeface="Courier New" pitchFamily="49" charset="0"/>
              </a:rPr>
              <a:t>ingcmpnqsnwf cv fpn owoktvcv</a:t>
            </a:r>
          </a:p>
          <a:p>
            <a:endParaRPr lang="en-US" sz="3200">
              <a:latin typeface="Courier New" pitchFamily="49" charset="0"/>
            </a:endParaRPr>
          </a:p>
          <a:p>
            <a:r>
              <a:rPr lang="en-US" sz="3200">
                <a:latin typeface="Courier New" pitchFamily="49" charset="0"/>
              </a:rPr>
              <a:t>hu ihgzsnwfv rqcffnw cw owgcnwf</a:t>
            </a:r>
          </a:p>
          <a:p>
            <a:r>
              <a:rPr lang="en-US" sz="3200" b="0">
                <a:latin typeface="Courier New" pitchFamily="49" charset="0"/>
              </a:rPr>
              <a:t>       </a:t>
            </a:r>
          </a:p>
          <a:p>
            <a:r>
              <a:rPr lang="en-US" sz="3200">
                <a:latin typeface="Courier New" pitchFamily="49" charset="0"/>
              </a:rPr>
              <a:t>kowazoanv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Substitution Cipher</a:t>
            </a:r>
          </a:p>
        </p:txBody>
      </p: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685800" y="3429000"/>
            <a:ext cx="7924800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b="0">
                <a:latin typeface="Courier New" pitchFamily="49" charset="0"/>
              </a:rPr>
              <a:t> e    e  e        e   </a:t>
            </a:r>
          </a:p>
          <a:p>
            <a:r>
              <a:rPr lang="en-US" sz="3200">
                <a:latin typeface="Courier New" pitchFamily="49" charset="0"/>
              </a:rPr>
              <a:t>ingcmpnqsnwf cv fpn owoktvcv</a:t>
            </a:r>
          </a:p>
          <a:p>
            <a:r>
              <a:rPr lang="en-US" sz="3200" b="0">
                <a:latin typeface="Courier New" pitchFamily="49" charset="0"/>
              </a:rPr>
              <a:t>        e         e         e</a:t>
            </a:r>
          </a:p>
          <a:p>
            <a:r>
              <a:rPr lang="en-US" sz="3200">
                <a:latin typeface="Courier New" pitchFamily="49" charset="0"/>
              </a:rPr>
              <a:t>hu ihgzsnwfv rqcffnw cw owgcnwf</a:t>
            </a:r>
          </a:p>
          <a:p>
            <a:r>
              <a:rPr lang="en-US" sz="3200" b="0">
                <a:latin typeface="Courier New" pitchFamily="49" charset="0"/>
              </a:rPr>
              <a:t>       e</a:t>
            </a:r>
          </a:p>
          <a:p>
            <a:r>
              <a:rPr lang="en-US" sz="3200">
                <a:latin typeface="Courier New" pitchFamily="49" charset="0"/>
              </a:rPr>
              <a:t>kowazoanv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“Astrological” section</a:t>
            </a:r>
            <a:endParaRPr lang="en-US" dirty="0">
              <a:latin typeface="+mn-lt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47800"/>
            <a:ext cx="243459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3009900"/>
            <a:ext cx="2194517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1524000"/>
            <a:ext cx="4286250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Substitution Cipher</a:t>
            </a:r>
            <a:endParaRPr lang="en-US" sz="6000" dirty="0">
              <a:latin typeface="+mn-lt"/>
            </a:endParaRPr>
          </a:p>
        </p:txBody>
      </p:sp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685800" y="3429000"/>
            <a:ext cx="7924800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b="0">
                <a:latin typeface="Courier New" pitchFamily="49" charset="0"/>
              </a:rPr>
              <a:t> e    e  e      the   </a:t>
            </a:r>
          </a:p>
          <a:p>
            <a:r>
              <a:rPr lang="en-US" sz="3200">
                <a:latin typeface="Courier New" pitchFamily="49" charset="0"/>
              </a:rPr>
              <a:t>ingcmpnqsnwf cv fpn owoktvcv</a:t>
            </a:r>
          </a:p>
          <a:p>
            <a:r>
              <a:rPr lang="en-US" sz="3200" b="0">
                <a:latin typeface="Courier New" pitchFamily="49" charset="0"/>
              </a:rPr>
              <a:t>        e         e         e</a:t>
            </a:r>
          </a:p>
          <a:p>
            <a:r>
              <a:rPr lang="en-US" sz="3200">
                <a:latin typeface="Courier New" pitchFamily="49" charset="0"/>
              </a:rPr>
              <a:t>hu ihgzsnwfv rqcffnw cw owgcnwf</a:t>
            </a:r>
          </a:p>
          <a:p>
            <a:r>
              <a:rPr lang="en-US" sz="3200" b="0">
                <a:latin typeface="Courier New" pitchFamily="49" charset="0"/>
              </a:rPr>
              <a:t>       e</a:t>
            </a:r>
          </a:p>
          <a:p>
            <a:r>
              <a:rPr lang="en-US" sz="3200">
                <a:latin typeface="Courier New" pitchFamily="49" charset="0"/>
              </a:rPr>
              <a:t>kowazoanv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Substitution Cipher</a:t>
            </a:r>
            <a:endParaRPr lang="en-US" dirty="0">
              <a:latin typeface="+mn-lt"/>
            </a:endParaRPr>
          </a:p>
        </p:txBody>
      </p:sp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685800" y="3429000"/>
            <a:ext cx="7924800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b="0">
                <a:latin typeface="Courier New" pitchFamily="49" charset="0"/>
              </a:rPr>
              <a:t> e   he  e      the   </a:t>
            </a:r>
          </a:p>
          <a:p>
            <a:r>
              <a:rPr lang="en-US" sz="3200">
                <a:latin typeface="Courier New" pitchFamily="49" charset="0"/>
              </a:rPr>
              <a:t>ingcmpnqsnwf cv fpn owoktvcv</a:t>
            </a:r>
          </a:p>
          <a:p>
            <a:r>
              <a:rPr lang="en-US" sz="3200" b="0">
                <a:latin typeface="Courier New" pitchFamily="49" charset="0"/>
              </a:rPr>
              <a:t>        e         e         e t</a:t>
            </a:r>
          </a:p>
          <a:p>
            <a:r>
              <a:rPr lang="en-US" sz="3200">
                <a:latin typeface="Courier New" pitchFamily="49" charset="0"/>
              </a:rPr>
              <a:t>hu ihgzsnwfv rqcffnw cw owgcnwf</a:t>
            </a:r>
          </a:p>
          <a:p>
            <a:r>
              <a:rPr lang="en-US" sz="3200" b="0">
                <a:latin typeface="Courier New" pitchFamily="49" charset="0"/>
              </a:rPr>
              <a:t>       e</a:t>
            </a:r>
          </a:p>
          <a:p>
            <a:r>
              <a:rPr lang="en-US" sz="3200">
                <a:latin typeface="Courier New" pitchFamily="49" charset="0"/>
              </a:rPr>
              <a:t>kowazoanv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Substitution Cipher</a:t>
            </a: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685800" y="3429000"/>
            <a:ext cx="7924800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b="0">
                <a:latin typeface="Courier New" pitchFamily="49" charset="0"/>
              </a:rPr>
              <a:t> e   he  e   of the   </a:t>
            </a:r>
          </a:p>
          <a:p>
            <a:r>
              <a:rPr lang="en-US" sz="3200">
                <a:latin typeface="Courier New" pitchFamily="49" charset="0"/>
              </a:rPr>
              <a:t>ingcmpnqsnwf cv fpn owoktvcv</a:t>
            </a:r>
          </a:p>
          <a:p>
            <a:r>
              <a:rPr lang="en-US" sz="3200" b="0">
                <a:latin typeface="Courier New" pitchFamily="49" charset="0"/>
              </a:rPr>
              <a:t>        e         e         e t</a:t>
            </a:r>
          </a:p>
          <a:p>
            <a:r>
              <a:rPr lang="en-US" sz="3200">
                <a:latin typeface="Courier New" pitchFamily="49" charset="0"/>
              </a:rPr>
              <a:t>hu ihgzsnwfv rqcffnw cw owgcnwf</a:t>
            </a:r>
          </a:p>
          <a:p>
            <a:r>
              <a:rPr lang="en-US" sz="3200" b="0">
                <a:latin typeface="Courier New" pitchFamily="49" charset="0"/>
              </a:rPr>
              <a:t>       e</a:t>
            </a:r>
          </a:p>
          <a:p>
            <a:r>
              <a:rPr lang="en-US" sz="3200">
                <a:latin typeface="Courier New" pitchFamily="49" charset="0"/>
              </a:rPr>
              <a:t>kowazoanv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Substitution Cipher</a:t>
            </a:r>
          </a:p>
        </p:txBody>
      </p:sp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685800" y="3429000"/>
            <a:ext cx="7924800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b="0">
                <a:latin typeface="Courier New" pitchFamily="49" charset="0"/>
              </a:rPr>
              <a:t> e   he  e   of the      fof</a:t>
            </a:r>
          </a:p>
          <a:p>
            <a:r>
              <a:rPr lang="en-US" sz="3200">
                <a:latin typeface="Courier New" pitchFamily="49" charset="0"/>
              </a:rPr>
              <a:t>ingcmpnqsnwf cv fpn owoktvcv</a:t>
            </a:r>
          </a:p>
          <a:p>
            <a:r>
              <a:rPr lang="en-US" sz="3200" b="0">
                <a:latin typeface="Courier New" pitchFamily="49" charset="0"/>
              </a:rPr>
              <a:t>        e  f   o  e  o     oe t</a:t>
            </a:r>
          </a:p>
          <a:p>
            <a:r>
              <a:rPr lang="en-US" sz="3200">
                <a:latin typeface="Courier New" pitchFamily="49" charset="0"/>
              </a:rPr>
              <a:t>hu ihgzsnwfv rqcffnw cw owgcnwf</a:t>
            </a:r>
          </a:p>
          <a:p>
            <a:r>
              <a:rPr lang="en-US" sz="3200" b="0">
                <a:latin typeface="Courier New" pitchFamily="49" charset="0"/>
              </a:rPr>
              <a:t>       ef</a:t>
            </a:r>
          </a:p>
          <a:p>
            <a:r>
              <a:rPr lang="en-US" sz="3200">
                <a:latin typeface="Courier New" pitchFamily="49" charset="0"/>
              </a:rPr>
              <a:t>kowazoanv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Substitution Cipher</a:t>
            </a:r>
          </a:p>
        </p:txBody>
      </p:sp>
      <p:sp>
        <p:nvSpPr>
          <p:cNvPr id="93188" name="Text Box 4"/>
          <p:cNvSpPr txBox="1">
            <a:spLocks noChangeArrowheads="1"/>
          </p:cNvSpPr>
          <p:nvPr/>
        </p:nvSpPr>
        <p:spPr bwMode="auto">
          <a:xfrm>
            <a:off x="685800" y="3429000"/>
            <a:ext cx="7924800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b="0">
                <a:latin typeface="Courier New" pitchFamily="49" charset="0"/>
              </a:rPr>
              <a:t> e   he  e   of the</a:t>
            </a:r>
          </a:p>
          <a:p>
            <a:r>
              <a:rPr lang="en-US" sz="3200">
                <a:latin typeface="Courier New" pitchFamily="49" charset="0"/>
              </a:rPr>
              <a:t>ingcmpnqsnwf cv fpn owoktvcv</a:t>
            </a:r>
          </a:p>
          <a:p>
            <a:r>
              <a:rPr lang="en-US" sz="3200" b="0">
                <a:latin typeface="Courier New" pitchFamily="49" charset="0"/>
              </a:rPr>
              <a:t>        e         e         e t</a:t>
            </a:r>
          </a:p>
          <a:p>
            <a:r>
              <a:rPr lang="en-US" sz="3200">
                <a:latin typeface="Courier New" pitchFamily="49" charset="0"/>
              </a:rPr>
              <a:t>hu ihgzsnwfv rqcffnw cw owgcnwf</a:t>
            </a:r>
          </a:p>
          <a:p>
            <a:r>
              <a:rPr lang="en-US" sz="3200" b="0">
                <a:latin typeface="Courier New" pitchFamily="49" charset="0"/>
              </a:rPr>
              <a:t>       e</a:t>
            </a:r>
          </a:p>
          <a:p>
            <a:r>
              <a:rPr lang="en-US" sz="3200">
                <a:latin typeface="Courier New" pitchFamily="49" charset="0"/>
              </a:rPr>
              <a:t>kowazoanv ...</a:t>
            </a:r>
          </a:p>
        </p:txBody>
      </p:sp>
      <p:sp>
        <p:nvSpPr>
          <p:cNvPr id="93189" name="Line 5"/>
          <p:cNvSpPr>
            <a:spLocks noChangeShapeType="1"/>
          </p:cNvSpPr>
          <p:nvPr/>
        </p:nvSpPr>
        <p:spPr bwMode="auto">
          <a:xfrm>
            <a:off x="3886200" y="3505200"/>
            <a:ext cx="609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0" name="Line 6"/>
          <p:cNvSpPr>
            <a:spLocks noChangeShapeType="1"/>
          </p:cNvSpPr>
          <p:nvPr/>
        </p:nvSpPr>
        <p:spPr bwMode="auto">
          <a:xfrm flipV="1">
            <a:off x="3810000" y="3581400"/>
            <a:ext cx="762000" cy="228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Substitution Cipher</a:t>
            </a:r>
          </a:p>
        </p:txBody>
      </p:sp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685800" y="3429000"/>
            <a:ext cx="7924800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b="0">
                <a:latin typeface="Courier New" pitchFamily="49" charset="0"/>
              </a:rPr>
              <a:t> e   he  e   is the      sis</a:t>
            </a:r>
          </a:p>
          <a:p>
            <a:r>
              <a:rPr lang="en-US" sz="3200">
                <a:latin typeface="Courier New" pitchFamily="49" charset="0"/>
              </a:rPr>
              <a:t>ingcmpnqsnwf cv fpn owoktvcv</a:t>
            </a:r>
          </a:p>
          <a:p>
            <a:r>
              <a:rPr lang="en-US" sz="3200" b="0">
                <a:latin typeface="Courier New" pitchFamily="49" charset="0"/>
              </a:rPr>
              <a:t>        e  s   i  e  i     ie t</a:t>
            </a:r>
          </a:p>
          <a:p>
            <a:r>
              <a:rPr lang="en-US" sz="3200">
                <a:latin typeface="Courier New" pitchFamily="49" charset="0"/>
              </a:rPr>
              <a:t>hu ihgzsnwfv rqcffnw cw owgcnwf</a:t>
            </a:r>
          </a:p>
          <a:p>
            <a:r>
              <a:rPr lang="en-US" sz="3200" b="0">
                <a:latin typeface="Courier New" pitchFamily="49" charset="0"/>
              </a:rPr>
              <a:t>       es</a:t>
            </a:r>
          </a:p>
          <a:p>
            <a:r>
              <a:rPr lang="en-US" sz="3200">
                <a:latin typeface="Courier New" pitchFamily="49" charset="0"/>
              </a:rPr>
              <a:t>kowazoanv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743200" y="274638"/>
            <a:ext cx="5943600" cy="1143000"/>
          </a:xfrm>
        </p:spPr>
        <p:txBody>
          <a:bodyPr/>
          <a:lstStyle/>
          <a:p>
            <a:r>
              <a:rPr lang="en-US" dirty="0">
                <a:latin typeface="+mn-lt"/>
              </a:rPr>
              <a:t>Substitution Cipher</a:t>
            </a:r>
          </a:p>
        </p:txBody>
      </p:sp>
      <p:sp>
        <p:nvSpPr>
          <p:cNvPr id="100356" name="Text Box 4"/>
          <p:cNvSpPr txBox="1">
            <a:spLocks noChangeArrowheads="1"/>
          </p:cNvSpPr>
          <p:nvPr/>
        </p:nvSpPr>
        <p:spPr bwMode="auto">
          <a:xfrm>
            <a:off x="685800" y="3429000"/>
            <a:ext cx="7924800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b="0">
                <a:latin typeface="Courier New" pitchFamily="49" charset="0"/>
              </a:rPr>
              <a:t> e   he  e   is the      sis</a:t>
            </a:r>
          </a:p>
          <a:p>
            <a:r>
              <a:rPr lang="en-US" sz="3200">
                <a:latin typeface="Courier New" pitchFamily="49" charset="0"/>
              </a:rPr>
              <a:t>ingcmpnqsnwf cv fpn owoktvcv</a:t>
            </a:r>
          </a:p>
          <a:p>
            <a:r>
              <a:rPr lang="en-US" sz="3200" b="0">
                <a:latin typeface="Courier New" pitchFamily="49" charset="0"/>
              </a:rPr>
              <a:t>        e  s   i  e  i     ie t</a:t>
            </a:r>
          </a:p>
          <a:p>
            <a:r>
              <a:rPr lang="en-US" sz="3200">
                <a:latin typeface="Courier New" pitchFamily="49" charset="0"/>
              </a:rPr>
              <a:t>hu ihgzsnwfv rqcffnw cw owgcnwf</a:t>
            </a:r>
          </a:p>
          <a:p>
            <a:r>
              <a:rPr lang="en-US" sz="3200" b="0">
                <a:latin typeface="Courier New" pitchFamily="49" charset="0"/>
              </a:rPr>
              <a:t>       es</a:t>
            </a:r>
          </a:p>
          <a:p>
            <a:r>
              <a:rPr lang="en-US" sz="3200">
                <a:latin typeface="Courier New" pitchFamily="49" charset="0"/>
              </a:rPr>
              <a:t>kowazoanv ...</a:t>
            </a:r>
          </a:p>
        </p:txBody>
      </p:sp>
      <p:sp>
        <p:nvSpPr>
          <p:cNvPr id="100357" name="Text Box 5"/>
          <p:cNvSpPr txBox="1">
            <a:spLocks noChangeArrowheads="1"/>
          </p:cNvSpPr>
          <p:nvPr/>
        </p:nvSpPr>
        <p:spPr bwMode="auto">
          <a:xfrm>
            <a:off x="25400" y="41275"/>
            <a:ext cx="2641600" cy="33877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/>
              <a:t>Pattern Words</a:t>
            </a:r>
            <a:endParaRPr lang="en-US" dirty="0"/>
          </a:p>
          <a:p>
            <a:endParaRPr lang="en-US" b="0" dirty="0"/>
          </a:p>
          <a:p>
            <a:r>
              <a:rPr lang="en-US" b="0" dirty="0" err="1">
                <a:latin typeface="Courier New" pitchFamily="49" charset="0"/>
                <a:cs typeface="Courier New" pitchFamily="49" charset="0"/>
              </a:rPr>
              <a:t>abacdefb</a:t>
            </a:r>
            <a:r>
              <a:rPr lang="en-US" b="0" dirty="0">
                <a:latin typeface="Courier New" pitchFamily="49" charset="0"/>
                <a:cs typeface="Courier New" pitchFamily="49" charset="0"/>
              </a:rPr>
              <a:t>  ACADEMIC</a:t>
            </a:r>
          </a:p>
          <a:p>
            <a:r>
              <a:rPr lang="en-US" b="0" dirty="0" err="1">
                <a:latin typeface="Courier New" pitchFamily="49" charset="0"/>
                <a:cs typeface="Courier New" pitchFamily="49" charset="0"/>
              </a:rPr>
              <a:t>abacdefb</a:t>
            </a:r>
            <a:r>
              <a:rPr lang="en-US" b="0" dirty="0">
                <a:latin typeface="Courier New" pitchFamily="49" charset="0"/>
                <a:cs typeface="Courier New" pitchFamily="49" charset="0"/>
              </a:rPr>
              <a:t>  DEDICATE</a:t>
            </a:r>
          </a:p>
          <a:p>
            <a:r>
              <a:rPr lang="en-US" b="0" dirty="0" err="1">
                <a:latin typeface="Courier New" pitchFamily="49" charset="0"/>
                <a:cs typeface="Courier New" pitchFamily="49" charset="0"/>
              </a:rPr>
              <a:t>abacdefb</a:t>
            </a:r>
            <a:r>
              <a:rPr lang="en-US" b="0" dirty="0">
                <a:latin typeface="Courier New" pitchFamily="49" charset="0"/>
                <a:cs typeface="Courier New" pitchFamily="49" charset="0"/>
              </a:rPr>
              <a:t>  MEMBRANE</a:t>
            </a:r>
          </a:p>
          <a:p>
            <a:r>
              <a:rPr lang="en-US" b="0" dirty="0" err="1">
                <a:latin typeface="Courier New" pitchFamily="49" charset="0"/>
                <a:cs typeface="Courier New" pitchFamily="49" charset="0"/>
              </a:rPr>
              <a:t>abacdefc</a:t>
            </a:r>
            <a:r>
              <a:rPr lang="en-US" b="0" dirty="0">
                <a:latin typeface="Courier New" pitchFamily="49" charset="0"/>
                <a:cs typeface="Courier New" pitchFamily="49" charset="0"/>
              </a:rPr>
              <a:t>  ELECTRIC</a:t>
            </a:r>
          </a:p>
          <a:p>
            <a:r>
              <a:rPr lang="en-US" b="0" dirty="0" err="1">
                <a:latin typeface="Courier New" pitchFamily="49" charset="0"/>
                <a:cs typeface="Courier New" pitchFamily="49" charset="0"/>
              </a:rPr>
              <a:t>abacdefc</a:t>
            </a:r>
            <a:r>
              <a:rPr lang="en-US" b="0" dirty="0">
                <a:latin typeface="Courier New" pitchFamily="49" charset="0"/>
                <a:cs typeface="Courier New" pitchFamily="49" charset="0"/>
              </a:rPr>
              <a:t>  TUTELAGE</a:t>
            </a:r>
          </a:p>
          <a:p>
            <a:r>
              <a:rPr lang="en-US" b="0" dirty="0" err="1">
                <a:latin typeface="Courier New" pitchFamily="49" charset="0"/>
                <a:cs typeface="Courier New" pitchFamily="49" charset="0"/>
              </a:rPr>
              <a:t>abacdefd</a:t>
            </a:r>
            <a:r>
              <a:rPr lang="en-US" b="0" dirty="0">
                <a:latin typeface="Courier New" pitchFamily="49" charset="0"/>
                <a:cs typeface="Courier New" pitchFamily="49" charset="0"/>
              </a:rPr>
              <a:t>  ANARCHIC</a:t>
            </a:r>
          </a:p>
          <a:p>
            <a:r>
              <a:rPr lang="en-US" b="0" dirty="0" err="1">
                <a:latin typeface="Courier New" pitchFamily="49" charset="0"/>
                <a:cs typeface="Courier New" pitchFamily="49" charset="0"/>
              </a:rPr>
              <a:t>abacdefd</a:t>
            </a:r>
            <a:r>
              <a:rPr lang="en-US" b="0" dirty="0">
                <a:latin typeface="Courier New" pitchFamily="49" charset="0"/>
                <a:cs typeface="Courier New" pitchFamily="49" charset="0"/>
              </a:rPr>
              <a:t>  EVERYDAY</a:t>
            </a:r>
          </a:p>
          <a:p>
            <a:r>
              <a:rPr lang="en-US" u="sng" dirty="0" err="1">
                <a:latin typeface="Courier New" pitchFamily="49" charset="0"/>
                <a:cs typeface="Courier New" pitchFamily="49" charset="0"/>
              </a:rPr>
              <a:t>abacdefe</a:t>
            </a:r>
            <a:r>
              <a:rPr lang="en-US" u="sng" dirty="0">
                <a:latin typeface="Courier New" pitchFamily="49" charset="0"/>
                <a:cs typeface="Courier New" pitchFamily="49" charset="0"/>
              </a:rPr>
              <a:t>  ANALYSES</a:t>
            </a:r>
          </a:p>
          <a:p>
            <a:r>
              <a:rPr lang="en-US" u="sng" dirty="0" err="1">
                <a:latin typeface="Courier New" pitchFamily="49" charset="0"/>
                <a:cs typeface="Courier New" pitchFamily="49" charset="0"/>
              </a:rPr>
              <a:t>abacdefe</a:t>
            </a:r>
            <a:r>
              <a:rPr lang="en-US" u="sng" dirty="0">
                <a:latin typeface="Courier New" pitchFamily="49" charset="0"/>
                <a:cs typeface="Courier New" pitchFamily="49" charset="0"/>
              </a:rPr>
              <a:t>  ANALYSIS</a:t>
            </a:r>
          </a:p>
          <a:p>
            <a:r>
              <a:rPr lang="en-US" b="0" dirty="0" err="1">
                <a:latin typeface="Courier New" pitchFamily="49" charset="0"/>
                <a:cs typeface="Courier New" pitchFamily="49" charset="0"/>
              </a:rPr>
              <a:t>abacdeff</a:t>
            </a:r>
            <a:r>
              <a:rPr lang="en-US" b="0" dirty="0">
                <a:latin typeface="Courier New" pitchFamily="49" charset="0"/>
                <a:cs typeface="Courier New" pitchFamily="49" charset="0"/>
              </a:rPr>
              <a:t>  EYEGLASS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685800" y="3429000"/>
            <a:ext cx="7924800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b="0">
                <a:latin typeface="Courier New" pitchFamily="49" charset="0"/>
              </a:rPr>
              <a:t>decipherment is the analysis</a:t>
            </a:r>
          </a:p>
          <a:p>
            <a:r>
              <a:rPr lang="en-US" sz="3200">
                <a:latin typeface="Courier New" pitchFamily="49" charset="0"/>
              </a:rPr>
              <a:t>ingcmpnqsnwf cv fpn owoktvcv</a:t>
            </a:r>
          </a:p>
          <a:p>
            <a:r>
              <a:rPr lang="en-US" sz="3200" b="0">
                <a:latin typeface="Courier New" pitchFamily="49" charset="0"/>
              </a:rPr>
              <a:t>of documents written in ancient</a:t>
            </a:r>
          </a:p>
          <a:p>
            <a:r>
              <a:rPr lang="en-US" sz="3200">
                <a:latin typeface="Courier New" pitchFamily="49" charset="0"/>
              </a:rPr>
              <a:t>hu ihgzsnwfv rqcffnw cw owgcnwf</a:t>
            </a:r>
          </a:p>
          <a:p>
            <a:r>
              <a:rPr lang="en-US" sz="3200" b="0">
                <a:latin typeface="Courier New" pitchFamily="49" charset="0"/>
              </a:rPr>
              <a:t>languages ...</a:t>
            </a:r>
          </a:p>
          <a:p>
            <a:r>
              <a:rPr lang="en-US" sz="3200">
                <a:latin typeface="Courier New" pitchFamily="49" charset="0"/>
              </a:rPr>
              <a:t>kowazoanv ...</a:t>
            </a:r>
          </a:p>
        </p:txBody>
      </p:sp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2743200" y="274638"/>
            <a:ext cx="5943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4400" b="0" dirty="0">
                <a:solidFill>
                  <a:schemeClr val="tx2"/>
                </a:solidFill>
                <a:latin typeface="+mn-lt"/>
              </a:rPr>
              <a:t>Substitution Cipher</a:t>
            </a:r>
            <a:endParaRPr lang="en-US" sz="3600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7288" name="Text Box 8"/>
          <p:cNvSpPr txBox="1">
            <a:spLocks noChangeArrowheads="1"/>
          </p:cNvSpPr>
          <p:nvPr/>
        </p:nvSpPr>
        <p:spPr bwMode="auto">
          <a:xfrm>
            <a:off x="25400" y="41275"/>
            <a:ext cx="2641600" cy="33877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/>
              <a:t>Pattern Words</a:t>
            </a:r>
            <a:endParaRPr lang="en-US" dirty="0"/>
          </a:p>
          <a:p>
            <a:endParaRPr lang="en-US" b="0" dirty="0"/>
          </a:p>
          <a:p>
            <a:r>
              <a:rPr lang="en-US" b="0" dirty="0" err="1">
                <a:latin typeface="Courier New" pitchFamily="49" charset="0"/>
                <a:cs typeface="Courier New" pitchFamily="49" charset="0"/>
              </a:rPr>
              <a:t>abacdefb</a:t>
            </a:r>
            <a:r>
              <a:rPr lang="en-US" b="0" dirty="0">
                <a:latin typeface="Courier New" pitchFamily="49" charset="0"/>
                <a:cs typeface="Courier New" pitchFamily="49" charset="0"/>
              </a:rPr>
              <a:t>  ACADEMIC</a:t>
            </a:r>
          </a:p>
          <a:p>
            <a:r>
              <a:rPr lang="en-US" b="0" dirty="0" err="1">
                <a:latin typeface="Courier New" pitchFamily="49" charset="0"/>
                <a:cs typeface="Courier New" pitchFamily="49" charset="0"/>
              </a:rPr>
              <a:t>abacdefb</a:t>
            </a:r>
            <a:r>
              <a:rPr lang="en-US" b="0" dirty="0">
                <a:latin typeface="Courier New" pitchFamily="49" charset="0"/>
                <a:cs typeface="Courier New" pitchFamily="49" charset="0"/>
              </a:rPr>
              <a:t>  DEDICATE</a:t>
            </a:r>
          </a:p>
          <a:p>
            <a:r>
              <a:rPr lang="en-US" b="0" dirty="0" err="1">
                <a:latin typeface="Courier New" pitchFamily="49" charset="0"/>
                <a:cs typeface="Courier New" pitchFamily="49" charset="0"/>
              </a:rPr>
              <a:t>abacdefb</a:t>
            </a:r>
            <a:r>
              <a:rPr lang="en-US" b="0" dirty="0">
                <a:latin typeface="Courier New" pitchFamily="49" charset="0"/>
                <a:cs typeface="Courier New" pitchFamily="49" charset="0"/>
              </a:rPr>
              <a:t>  MEMBRANE</a:t>
            </a:r>
          </a:p>
          <a:p>
            <a:r>
              <a:rPr lang="en-US" b="0" dirty="0" err="1">
                <a:latin typeface="Courier New" pitchFamily="49" charset="0"/>
                <a:cs typeface="Courier New" pitchFamily="49" charset="0"/>
              </a:rPr>
              <a:t>abacdefc</a:t>
            </a:r>
            <a:r>
              <a:rPr lang="en-US" b="0" dirty="0">
                <a:latin typeface="Courier New" pitchFamily="49" charset="0"/>
                <a:cs typeface="Courier New" pitchFamily="49" charset="0"/>
              </a:rPr>
              <a:t>  ELECTRIC</a:t>
            </a:r>
          </a:p>
          <a:p>
            <a:r>
              <a:rPr lang="en-US" b="0" dirty="0" err="1">
                <a:latin typeface="Courier New" pitchFamily="49" charset="0"/>
                <a:cs typeface="Courier New" pitchFamily="49" charset="0"/>
              </a:rPr>
              <a:t>abacdefc</a:t>
            </a:r>
            <a:r>
              <a:rPr lang="en-US" b="0" dirty="0">
                <a:latin typeface="Courier New" pitchFamily="49" charset="0"/>
                <a:cs typeface="Courier New" pitchFamily="49" charset="0"/>
              </a:rPr>
              <a:t>  TUTELAGE</a:t>
            </a:r>
          </a:p>
          <a:p>
            <a:r>
              <a:rPr lang="en-US" b="0" dirty="0" err="1">
                <a:latin typeface="Courier New" pitchFamily="49" charset="0"/>
                <a:cs typeface="Courier New" pitchFamily="49" charset="0"/>
              </a:rPr>
              <a:t>abacdefd</a:t>
            </a:r>
            <a:r>
              <a:rPr lang="en-US" b="0" dirty="0">
                <a:latin typeface="Courier New" pitchFamily="49" charset="0"/>
                <a:cs typeface="Courier New" pitchFamily="49" charset="0"/>
              </a:rPr>
              <a:t>  ANARCHIC</a:t>
            </a:r>
          </a:p>
          <a:p>
            <a:r>
              <a:rPr lang="en-US" b="0" dirty="0" err="1">
                <a:latin typeface="Courier New" pitchFamily="49" charset="0"/>
                <a:cs typeface="Courier New" pitchFamily="49" charset="0"/>
              </a:rPr>
              <a:t>abacdefd</a:t>
            </a:r>
            <a:r>
              <a:rPr lang="en-US" b="0" dirty="0">
                <a:latin typeface="Courier New" pitchFamily="49" charset="0"/>
                <a:cs typeface="Courier New" pitchFamily="49" charset="0"/>
              </a:rPr>
              <a:t>  EVERYDAY</a:t>
            </a:r>
          </a:p>
          <a:p>
            <a:r>
              <a:rPr lang="en-US" u="sng" dirty="0" err="1">
                <a:latin typeface="Courier New" pitchFamily="49" charset="0"/>
                <a:cs typeface="Courier New" pitchFamily="49" charset="0"/>
              </a:rPr>
              <a:t>abacdefe</a:t>
            </a:r>
            <a:r>
              <a:rPr lang="en-US" u="sng" dirty="0">
                <a:latin typeface="Courier New" pitchFamily="49" charset="0"/>
                <a:cs typeface="Courier New" pitchFamily="49" charset="0"/>
              </a:rPr>
              <a:t>  ANALYSES</a:t>
            </a:r>
          </a:p>
          <a:p>
            <a:r>
              <a:rPr lang="en-US" u="sng" dirty="0" err="1">
                <a:latin typeface="Courier New" pitchFamily="49" charset="0"/>
                <a:cs typeface="Courier New" pitchFamily="49" charset="0"/>
              </a:rPr>
              <a:t>abacdefe</a:t>
            </a:r>
            <a:r>
              <a:rPr lang="en-US" u="sng" dirty="0">
                <a:latin typeface="Courier New" pitchFamily="49" charset="0"/>
                <a:cs typeface="Courier New" pitchFamily="49" charset="0"/>
              </a:rPr>
              <a:t>  ANALYSIS</a:t>
            </a:r>
          </a:p>
          <a:p>
            <a:r>
              <a:rPr lang="en-US" b="0" dirty="0" err="1">
                <a:latin typeface="Courier New" pitchFamily="49" charset="0"/>
                <a:cs typeface="Courier New" pitchFamily="49" charset="0"/>
              </a:rPr>
              <a:t>abacdeff</a:t>
            </a:r>
            <a:r>
              <a:rPr lang="en-US" b="0" dirty="0">
                <a:latin typeface="Courier New" pitchFamily="49" charset="0"/>
                <a:cs typeface="Courier New" pitchFamily="49" charset="0"/>
              </a:rPr>
              <a:t>  EYEGLASS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dirty="0" smtClean="0">
                <a:latin typeface="+mn-lt"/>
              </a:rPr>
              <a:t>Computer Decipherment</a:t>
            </a:r>
            <a:endParaRPr lang="en-US" sz="36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654076"/>
            <a:ext cx="403668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Spanish letter trigram model</a:t>
            </a:r>
            <a:endParaRPr lang="en-US" sz="24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159169" y="3101876"/>
            <a:ext cx="3962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ym typeface="Wingdings" pitchFamily="2" charset="2"/>
              </a:rPr>
              <a:t>a   {all </a:t>
            </a:r>
            <a:r>
              <a:rPr lang="en-US" sz="2400" b="0" dirty="0" err="1" smtClean="0">
                <a:sym typeface="Wingdings" pitchFamily="2" charset="2"/>
              </a:rPr>
              <a:t>Voynich</a:t>
            </a:r>
            <a:r>
              <a:rPr lang="en-US" sz="2400" b="0" dirty="0" smtClean="0">
                <a:sym typeface="Wingdings" pitchFamily="2" charset="2"/>
              </a:rPr>
              <a:t> letters}</a:t>
            </a:r>
          </a:p>
          <a:p>
            <a:r>
              <a:rPr lang="en-US" sz="2400" b="0" dirty="0" smtClean="0">
                <a:sym typeface="Wingdings" pitchFamily="2" charset="2"/>
              </a:rPr>
              <a:t>b   {all </a:t>
            </a:r>
            <a:r>
              <a:rPr lang="en-US" sz="2400" b="0" dirty="0" err="1" smtClean="0">
                <a:sym typeface="Wingdings" pitchFamily="2" charset="2"/>
              </a:rPr>
              <a:t>Voynich</a:t>
            </a:r>
            <a:r>
              <a:rPr lang="en-US" sz="2400" b="0" dirty="0" smtClean="0">
                <a:sym typeface="Wingdings" pitchFamily="2" charset="2"/>
              </a:rPr>
              <a:t> letters}</a:t>
            </a:r>
          </a:p>
          <a:p>
            <a:r>
              <a:rPr lang="en-US" sz="2400" b="0" dirty="0" smtClean="0">
                <a:sym typeface="Wingdings" pitchFamily="2" charset="2"/>
              </a:rPr>
              <a:t>c   {all </a:t>
            </a:r>
            <a:r>
              <a:rPr lang="en-US" sz="2400" b="0" dirty="0" err="1" smtClean="0">
                <a:sym typeface="Wingdings" pitchFamily="2" charset="2"/>
              </a:rPr>
              <a:t>Voynich</a:t>
            </a:r>
            <a:r>
              <a:rPr lang="en-US" sz="2400" b="0" dirty="0" smtClean="0">
                <a:sym typeface="Wingdings" pitchFamily="2" charset="2"/>
              </a:rPr>
              <a:t> letters}</a:t>
            </a:r>
          </a:p>
          <a:p>
            <a:r>
              <a:rPr lang="en-US" sz="2400" b="0" dirty="0" smtClean="0">
                <a:sym typeface="Wingdings" pitchFamily="2" charset="2"/>
              </a:rPr>
              <a:t>   …</a:t>
            </a:r>
          </a:p>
          <a:p>
            <a:r>
              <a:rPr lang="en-US" sz="2400" b="0" dirty="0" smtClean="0">
                <a:sym typeface="Wingdings" pitchFamily="2" charset="2"/>
              </a:rPr>
              <a:t>z   {all </a:t>
            </a:r>
            <a:r>
              <a:rPr lang="en-US" sz="2400" b="0" dirty="0" err="1" smtClean="0">
                <a:sym typeface="Wingdings" pitchFamily="2" charset="2"/>
              </a:rPr>
              <a:t>Voynich</a:t>
            </a:r>
            <a:r>
              <a:rPr lang="en-US" sz="2400" b="0" dirty="0" smtClean="0">
                <a:sym typeface="Wingdings" pitchFamily="2" charset="2"/>
              </a:rPr>
              <a:t> letters}</a:t>
            </a:r>
          </a:p>
          <a:p>
            <a:r>
              <a:rPr lang="en-US" sz="2400" b="0" dirty="0" smtClean="0"/>
              <a:t>_ </a:t>
            </a:r>
            <a:r>
              <a:rPr lang="en-US" sz="2400" b="0" dirty="0" smtClean="0">
                <a:sym typeface="Wingdings" pitchFamily="2" charset="2"/>
              </a:rPr>
              <a:t> _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rot="5400000">
            <a:off x="1990202" y="2265908"/>
            <a:ext cx="300335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rot="5400000">
            <a:off x="1982135" y="2943642"/>
            <a:ext cx="31646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stCxn id="5" idx="2"/>
          </p:cNvCxnSpPr>
          <p:nvPr/>
        </p:nvCxnSpPr>
        <p:spPr bwMode="auto">
          <a:xfrm rot="16200000" flipH="1">
            <a:off x="1718482" y="5832086"/>
            <a:ext cx="850662" cy="6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152400" y="6260068"/>
            <a:ext cx="4373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 A S 9 2 _ 9 F A E _ A R _ A P A M _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1" name="Straight Arrow Connector 20"/>
          <p:cNvCxnSpPr>
            <a:stCxn id="17" idx="1"/>
            <a:endCxn id="4" idx="3"/>
          </p:cNvCxnSpPr>
          <p:nvPr/>
        </p:nvCxnSpPr>
        <p:spPr bwMode="auto">
          <a:xfrm rot="10800000" flipV="1">
            <a:off x="4265282" y="1618565"/>
            <a:ext cx="1068718" cy="2663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24" idx="1"/>
          </p:cNvCxnSpPr>
          <p:nvPr/>
        </p:nvCxnSpPr>
        <p:spPr bwMode="auto">
          <a:xfrm rot="10800000" flipV="1">
            <a:off x="4114800" y="2510134"/>
            <a:ext cx="1219200" cy="6140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5334000" y="2048470"/>
            <a:ext cx="3441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Probabilistic model that</a:t>
            </a:r>
          </a:p>
          <a:p>
            <a:r>
              <a:rPr lang="en-US" b="0" dirty="0" smtClean="0"/>
              <a:t>substitutes VMS letters for Latin</a:t>
            </a:r>
          </a:p>
          <a:p>
            <a:r>
              <a:rPr lang="en-US" b="0" dirty="0" smtClean="0"/>
              <a:t>letters.  Initially uniform.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3505" y="2416076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q u o _ v a d e _ b r e r t e _ …</a:t>
            </a:r>
            <a:endParaRPr lang="en-US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5334000" y="1295400"/>
            <a:ext cx="290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Train on Spanish web text.</a:t>
            </a:r>
          </a:p>
          <a:p>
            <a:r>
              <a:rPr lang="en-US" b="0" dirty="0" smtClean="0"/>
              <a:t>Parameters fixed.</a:t>
            </a:r>
            <a:endParaRPr lang="en-US" b="0" dirty="0"/>
          </a:p>
        </p:txBody>
      </p:sp>
      <p:sp>
        <p:nvSpPr>
          <p:cNvPr id="20" name="TextBox 19"/>
          <p:cNvSpPr txBox="1"/>
          <p:nvPr/>
        </p:nvSpPr>
        <p:spPr>
          <a:xfrm>
            <a:off x="4397072" y="4419600"/>
            <a:ext cx="459452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0" dirty="0" smtClean="0"/>
              <a:t>EM method demonstrated on many decipherment tasks [Knight et al 2006].</a:t>
            </a:r>
            <a:endParaRPr lang="en-US" b="0" dirty="0"/>
          </a:p>
        </p:txBody>
      </p:sp>
      <p:sp>
        <p:nvSpPr>
          <p:cNvPr id="34" name="TextBox 33"/>
          <p:cNvSpPr txBox="1"/>
          <p:nvPr/>
        </p:nvSpPr>
        <p:spPr>
          <a:xfrm>
            <a:off x="4397072" y="3200400"/>
            <a:ext cx="4594528" cy="89255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0" dirty="0" smtClean="0"/>
              <a:t>EM Algorithm.</a:t>
            </a:r>
          </a:p>
          <a:p>
            <a:r>
              <a:rPr lang="en-US" sz="1400" b="0" dirty="0" smtClean="0"/>
              <a:t>     </a:t>
            </a:r>
            <a:r>
              <a:rPr lang="en-US" sz="1400" b="0" dirty="0" err="1" smtClean="0"/>
              <a:t>argmax</a:t>
            </a:r>
            <a:r>
              <a:rPr lang="en-US" sz="1400" b="0" dirty="0" smtClean="0"/>
              <a:t> P(VMS) = </a:t>
            </a:r>
            <a:r>
              <a:rPr lang="en-US" sz="1400" b="0" dirty="0" err="1" smtClean="0"/>
              <a:t>argmax</a:t>
            </a:r>
            <a:r>
              <a:rPr lang="en-US" sz="1400" b="0" dirty="0" smtClean="0"/>
              <a:t> </a:t>
            </a:r>
            <a:r>
              <a:rPr lang="el-GR" sz="2000" b="0" dirty="0" smtClean="0"/>
              <a:t>Σ</a:t>
            </a:r>
            <a:r>
              <a:rPr lang="en-US" sz="1400" b="0" dirty="0" smtClean="0"/>
              <a:t> P(</a:t>
            </a:r>
            <a:r>
              <a:rPr lang="en-US" sz="1400" b="0" dirty="0" err="1" smtClean="0"/>
              <a:t>latin</a:t>
            </a:r>
            <a:r>
              <a:rPr lang="en-US" sz="1400" b="0" dirty="0" smtClean="0"/>
              <a:t>) P(VMS | Latin) </a:t>
            </a:r>
          </a:p>
          <a:p>
            <a:r>
              <a:rPr lang="en-US" sz="1400" b="0" dirty="0" smtClean="0"/>
              <a:t>         </a:t>
            </a:r>
            <a:r>
              <a:rPr lang="el-GR" sz="1400" b="0" dirty="0" smtClean="0"/>
              <a:t>θ</a:t>
            </a:r>
            <a:r>
              <a:rPr lang="en-US" sz="1400" b="0" dirty="0" smtClean="0"/>
              <a:t>                            </a:t>
            </a:r>
            <a:r>
              <a:rPr lang="el-GR" sz="1400" b="0" dirty="0" smtClean="0"/>
              <a:t>θ</a:t>
            </a:r>
            <a:r>
              <a:rPr lang="en-US" sz="1400" b="0" dirty="0" smtClean="0"/>
              <a:t>      </a:t>
            </a:r>
            <a:r>
              <a:rPr lang="en-US" sz="1400" b="0" dirty="0" err="1" smtClean="0"/>
              <a:t>latin</a:t>
            </a:r>
            <a:endParaRPr lang="en-US" sz="14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Substitution Cipher</a:t>
            </a:r>
            <a:endParaRPr lang="en-US" dirty="0">
              <a:latin typeface="+mn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2623869"/>
              </p:ext>
            </p:extLst>
          </p:nvPr>
        </p:nvGraphicFramePr>
        <p:xfrm>
          <a:off x="457200" y="1524000"/>
          <a:ext cx="8077200" cy="3962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38600"/>
                <a:gridCol w="4038600"/>
              </a:tblGrid>
              <a:tr h="875899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Best decipherment, assuming plaintext is Spanish</a:t>
                      </a:r>
                      <a:endParaRPr lang="en-US" dirty="0"/>
                    </a:p>
                  </a:txBody>
                  <a:tcPr/>
                </a:tc>
              </a:tr>
              <a:tr h="1751798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latin typeface="Courier New" pitchFamily="49" charset="0"/>
                        </a:rPr>
                        <a:t>cevzren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cnegr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qry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vatravbfb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uvqnytb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qba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dhvwbgr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qr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yn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znapun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…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latin typeface="Courier New" pitchFamily="49" charset="0"/>
                        </a:rPr>
                        <a:t>primera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parte del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ingenioso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hidalgo don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quijote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de la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mancha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…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334703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Courier New" pitchFamily="49" charset="0"/>
                        </a:rPr>
                        <a:t>VAS92 9FAE AR APAM ZOE ZOR9 QOR92 9 FOR ZOE89 …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latin typeface="Courier New" pitchFamily="49" charset="0"/>
                        </a:rPr>
                        <a:t>decos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acho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es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imen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des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dena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denal</a:t>
                      </a:r>
                      <a:r>
                        <a:rPr lang="en-US" sz="2000" baseline="0" dirty="0" smtClean="0">
                          <a:latin typeface="Courier New" pitchFamily="49" charset="0"/>
                        </a:rPr>
                        <a:t> y des </a:t>
                      </a:r>
                      <a:r>
                        <a:rPr lang="en-US" sz="2000" baseline="0" dirty="0" err="1" smtClean="0">
                          <a:latin typeface="Courier New" pitchFamily="49" charset="0"/>
                        </a:rPr>
                        <a:t>denta</a:t>
                      </a:r>
                      <a:r>
                        <a:rPr lang="en-US" sz="2000" baseline="0" dirty="0" smtClean="0">
                          <a:latin typeface="Courier New" pitchFamily="49" charset="0"/>
                        </a:rPr>
                        <a:t> …</a:t>
                      </a:r>
                      <a:endParaRPr lang="en-US" sz="2000" dirty="0" smtClean="0">
                        <a:latin typeface="Courier New" pitchFamily="49" charset="0"/>
                      </a:endParaRP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 smtClean="0">
                        <a:latin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3401" y="5565338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0" dirty="0" smtClean="0">
                <a:latin typeface="Courier New" pitchFamily="49" charset="0"/>
              </a:rPr>
              <a:t> </a:t>
            </a:r>
            <a:r>
              <a:rPr lang="en-US" sz="2000" b="0" dirty="0" smtClean="0">
                <a:latin typeface="Courier New" pitchFamily="49" charset="0"/>
              </a:rPr>
              <a:t>Or if </a:t>
            </a:r>
            <a:r>
              <a:rPr lang="en-US" sz="2000" b="0" dirty="0" smtClean="0">
                <a:latin typeface="Courier New" pitchFamily="49" charset="0"/>
              </a:rPr>
              <a:t>plaintext is assumed to be Latin:</a:t>
            </a:r>
          </a:p>
          <a:p>
            <a:pPr marL="0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0" dirty="0" smtClean="0">
                <a:latin typeface="Courier New" pitchFamily="49" charset="0"/>
              </a:rPr>
              <a:t>           </a:t>
            </a:r>
            <a:r>
              <a:rPr lang="en-US" sz="2000" b="0" dirty="0" smtClean="0">
                <a:latin typeface="Courier New" pitchFamily="49" charset="0"/>
              </a:rPr>
              <a:t>               </a:t>
            </a:r>
            <a:r>
              <a:rPr lang="en-US" sz="2000" b="0" dirty="0" err="1" smtClean="0">
                <a:latin typeface="Courier New" pitchFamily="49" charset="0"/>
              </a:rPr>
              <a:t>quiss</a:t>
            </a:r>
            <a:r>
              <a:rPr lang="en-US" sz="2000" b="0" dirty="0" smtClean="0">
                <a:latin typeface="Courier New" pitchFamily="49" charset="0"/>
              </a:rPr>
              <a:t> </a:t>
            </a:r>
            <a:r>
              <a:rPr lang="en-US" sz="2000" b="0" dirty="0" err="1" smtClean="0">
                <a:latin typeface="Courier New" pitchFamily="49" charset="0"/>
              </a:rPr>
              <a:t>squm</a:t>
            </a:r>
            <a:r>
              <a:rPr lang="en-US" sz="2000" b="0" dirty="0" smtClean="0">
                <a:latin typeface="Courier New" pitchFamily="49" charset="0"/>
              </a:rPr>
              <a:t> is </a:t>
            </a:r>
            <a:r>
              <a:rPr lang="en-US" sz="2000" b="0" dirty="0" err="1" smtClean="0">
                <a:latin typeface="Courier New" pitchFamily="49" charset="0"/>
              </a:rPr>
              <a:t>onum</a:t>
            </a:r>
            <a:r>
              <a:rPr lang="en-US" sz="2000" b="0" dirty="0" smtClean="0">
                <a:latin typeface="Courier New" pitchFamily="49" charset="0"/>
              </a:rPr>
              <a:t> </a:t>
            </a:r>
            <a:r>
              <a:rPr lang="en-US" sz="2000" b="0" dirty="0" err="1" smtClean="0">
                <a:latin typeface="Courier New" pitchFamily="49" charset="0"/>
              </a:rPr>
              <a:t>pom</a:t>
            </a:r>
            <a:r>
              <a:rPr lang="en-US" sz="2000" b="0" dirty="0" smtClean="0">
                <a:latin typeface="Courier New" pitchFamily="49" charset="0"/>
              </a:rPr>
              <a:t> </a:t>
            </a:r>
          </a:p>
          <a:p>
            <a:pPr marL="0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0" dirty="0" smtClean="0">
                <a:latin typeface="Courier New" pitchFamily="49" charset="0"/>
              </a:rPr>
              <a:t>           </a:t>
            </a:r>
            <a:r>
              <a:rPr lang="en-US" sz="2000" b="0" dirty="0" smtClean="0">
                <a:latin typeface="Courier New" pitchFamily="49" charset="0"/>
              </a:rPr>
              <a:t>               </a:t>
            </a:r>
            <a:r>
              <a:rPr lang="en-US" sz="2000" b="0" dirty="0" err="1" smtClean="0">
                <a:latin typeface="Courier New" pitchFamily="49" charset="0"/>
              </a:rPr>
              <a:t>quss</a:t>
            </a:r>
            <a:r>
              <a:rPr lang="en-US" sz="2000" b="0" dirty="0" smtClean="0">
                <a:latin typeface="Courier New" pitchFamily="49" charset="0"/>
              </a:rPr>
              <a:t> </a:t>
            </a:r>
            <a:r>
              <a:rPr lang="en-US" sz="2000" b="0" dirty="0" smtClean="0">
                <a:latin typeface="Courier New" pitchFamily="49" charset="0"/>
              </a:rPr>
              <a:t>hates s </a:t>
            </a:r>
            <a:r>
              <a:rPr lang="en-US" sz="2000" b="0" dirty="0" err="1" smtClean="0">
                <a:latin typeface="Courier New" pitchFamily="49" charset="0"/>
              </a:rPr>
              <a:t>qum</a:t>
            </a:r>
            <a:r>
              <a:rPr lang="en-US" sz="2000" b="0" dirty="0" smtClean="0">
                <a:latin typeface="Courier New" pitchFamily="49" charset="0"/>
              </a:rPr>
              <a:t> </a:t>
            </a:r>
            <a:r>
              <a:rPr lang="en-US" sz="2000" b="0" dirty="0" err="1" smtClean="0">
                <a:latin typeface="Courier New" pitchFamily="49" charset="0"/>
              </a:rPr>
              <a:t>hatis</a:t>
            </a:r>
            <a:r>
              <a:rPr lang="en-US" sz="2000" b="0" dirty="0" smtClean="0">
                <a:latin typeface="Courier New" pitchFamily="49" charset="0"/>
              </a:rPr>
              <a:t> </a:t>
            </a:r>
            <a:r>
              <a:rPr lang="en-US" sz="2000" b="0" dirty="0" smtClean="0">
                <a:latin typeface="Courier New" pitchFamily="49" charset="0"/>
              </a:rPr>
              <a:t>…</a:t>
            </a:r>
            <a:endParaRPr lang="en-US" sz="2000" b="0" dirty="0" smtClean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“Biological” section</a:t>
            </a:r>
            <a:endParaRPr lang="en-US" dirty="0">
              <a:latin typeface="+mn-lt"/>
            </a:endParaRPr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8975" y="1447800"/>
            <a:ext cx="33496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4403725" y="19415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4343400" y="1447800"/>
            <a:ext cx="365125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Small nudes in baths</a:t>
            </a:r>
          </a:p>
          <a:p>
            <a:endParaRPr lang="en-US" dirty="0"/>
          </a:p>
          <a:p>
            <a:r>
              <a:rPr lang="en-US" dirty="0"/>
              <a:t>Interconnecting tubes of liquids</a:t>
            </a:r>
          </a:p>
        </p:txBody>
      </p:sp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3124200"/>
            <a:ext cx="2667000" cy="325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1981200" y="2438400"/>
            <a:ext cx="1447800" cy="18288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3429000" y="2438400"/>
            <a:ext cx="3733800" cy="685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981200" y="4267200"/>
            <a:ext cx="2514600" cy="20955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80+ Plaintext Languages</a:t>
            </a:r>
            <a:endParaRPr lang="en-US" dirty="0">
              <a:latin typeface="+mn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25976383"/>
              </p:ext>
            </p:extLst>
          </p:nvPr>
        </p:nvGraphicFramePr>
        <p:xfrm>
          <a:off x="457200" y="1447800"/>
          <a:ext cx="8382000" cy="400090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52800"/>
                <a:gridCol w="1676400"/>
                <a:gridCol w="3352800"/>
              </a:tblGrid>
              <a:tr h="875899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Best guess </a:t>
                      </a:r>
                      <a:r>
                        <a:rPr lang="en-US" sz="1800" baseline="0" dirty="0" smtClean="0"/>
                        <a:t>of plaintext language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Best</a:t>
                      </a:r>
                      <a:r>
                        <a:rPr lang="en-US" sz="1800" baseline="0" dirty="0" smtClean="0"/>
                        <a:t> decipherment</a:t>
                      </a:r>
                      <a:endParaRPr lang="en-US" sz="1800" dirty="0" smtClean="0"/>
                    </a:p>
                  </a:txBody>
                  <a:tcPr/>
                </a:tc>
              </a:tr>
              <a:tr h="1751798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latin typeface="Courier New" pitchFamily="49" charset="0"/>
                        </a:rPr>
                        <a:t>cevzren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cnegr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qry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vatravbfb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uvqnytb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qba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dhvwbgr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qr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yn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znapun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…</a:t>
                      </a:r>
                      <a:endParaRPr lang="en-US" sz="2000" dirty="0" smtClean="0"/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urier New" pitchFamily="49" charset="0"/>
                        </a:rPr>
                        <a:t>Spanish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latin typeface="Courier New" pitchFamily="49" charset="0"/>
                        </a:rPr>
                        <a:t>primera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parte del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ingenioso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hidalgo don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quijote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de la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mancha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…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</a:tr>
              <a:tr h="1334703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Courier New" pitchFamily="49" charset="0"/>
                        </a:rPr>
                        <a:t>VAS92 9FAE AR APAM ZOE ZOR9 QOR92 9 FOR ZOE89 …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Courier New" pitchFamily="49" charset="0"/>
                        </a:rPr>
                        <a:t>???</a:t>
                      </a: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Courier New" pitchFamily="49" charset="0"/>
                        </a:rPr>
                        <a:t>Romanian</a:t>
                      </a: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Courier New" pitchFamily="49" charset="0"/>
                        </a:rPr>
                        <a:t>???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urier New" pitchFamily="49" charset="0"/>
                          <a:cs typeface="Courier New" pitchFamily="49" charset="0"/>
                        </a:rPr>
                        <a:t>      nonsense</a:t>
                      </a:r>
                      <a:endParaRPr lang="en-US" sz="20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Consonantal Writing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50555335"/>
              </p:ext>
            </p:extLst>
          </p:nvPr>
        </p:nvGraphicFramePr>
        <p:xfrm>
          <a:off x="381000" y="1447800"/>
          <a:ext cx="8382000" cy="400090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52800"/>
                <a:gridCol w="1676400"/>
                <a:gridCol w="3352800"/>
              </a:tblGrid>
              <a:tr h="875899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Best guess </a:t>
                      </a:r>
                      <a:r>
                        <a:rPr lang="en-US" sz="1800" baseline="0" dirty="0" smtClean="0"/>
                        <a:t>of plaintext language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Best</a:t>
                      </a:r>
                      <a:r>
                        <a:rPr lang="en-US" sz="1800" baseline="0" dirty="0" smtClean="0"/>
                        <a:t> decipherment</a:t>
                      </a:r>
                      <a:endParaRPr lang="en-US" sz="1800" dirty="0" smtClean="0"/>
                    </a:p>
                  </a:txBody>
                  <a:tcPr/>
                </a:tc>
              </a:tr>
              <a:tr h="1751798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latin typeface="Courier New" pitchFamily="49" charset="0"/>
                        </a:rPr>
                        <a:t>ceze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ceg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qy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ataf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uqyt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qa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dwg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q y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zapu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400" dirty="0" smtClean="0">
                          <a:latin typeface="Courier New" pitchFamily="49" charset="0"/>
                        </a:rPr>
                        <a:t>…</a:t>
                      </a:r>
                      <a:endParaRPr lang="en-US" sz="2000" dirty="0" smtClean="0"/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urier New" pitchFamily="49" charset="0"/>
                        </a:rPr>
                        <a:t>Spanish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latin typeface="Courier New" pitchFamily="49" charset="0"/>
                        </a:rPr>
                        <a:t>prmr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prt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dl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ngns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hdlg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dn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qvt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d l </a:t>
                      </a:r>
                      <a:r>
                        <a:rPr lang="en-US" sz="2000" dirty="0" err="1" smtClean="0">
                          <a:latin typeface="Courier New" pitchFamily="49" charset="0"/>
                        </a:rPr>
                        <a:t>mnch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 </a:t>
                      </a:r>
                      <a:r>
                        <a:rPr lang="en-US" sz="2400" dirty="0" smtClean="0">
                          <a:latin typeface="Courier New" pitchFamily="49" charset="0"/>
                        </a:rPr>
                        <a:t>…</a:t>
                      </a:r>
                      <a:endParaRPr lang="en-US" sz="2000" dirty="0"/>
                    </a:p>
                  </a:txBody>
                  <a:tcPr/>
                </a:tc>
              </a:tr>
              <a:tr h="1334703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Courier New" pitchFamily="49" charset="0"/>
                        </a:rPr>
                        <a:t>VAS92 9FAE AR APAM ZOE ZOR9 QOR92 9 FOR ZOE89 …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 smtClean="0">
                        <a:latin typeface="Courier New" pitchFamily="49" charset="0"/>
                      </a:endParaRPr>
                    </a:p>
                    <a:p>
                      <a:r>
                        <a:rPr lang="en-US" sz="2000" dirty="0" smtClean="0"/>
                        <a:t>               </a:t>
                      </a:r>
                      <a:r>
                        <a:rPr lang="en-US" sz="2000" dirty="0" smtClean="0">
                          <a:latin typeface="Courier New" pitchFamily="49" charset="0"/>
                        </a:rPr>
                        <a:t>more</a:t>
                      </a:r>
                      <a:r>
                        <a:rPr lang="en-US" sz="2000" baseline="0" dirty="0" smtClean="0">
                          <a:latin typeface="Courier New" pitchFamily="49" charset="0"/>
                        </a:rPr>
                        <a:t> nonsense!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1913" y="1219200"/>
            <a:ext cx="40733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Trigram model over {a, b, _ }</a:t>
            </a:r>
            <a:endParaRPr lang="en-US" sz="24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494913" y="2667000"/>
            <a:ext cx="39624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400" b="0" dirty="0" smtClean="0">
              <a:sym typeface="Wingdings" pitchFamily="2" charset="2"/>
            </a:endParaRPr>
          </a:p>
          <a:p>
            <a:r>
              <a:rPr lang="en-US" sz="2400" b="0" dirty="0" smtClean="0">
                <a:sym typeface="Wingdings" pitchFamily="2" charset="2"/>
              </a:rPr>
              <a:t>a   {all English letters}</a:t>
            </a:r>
          </a:p>
          <a:p>
            <a:endParaRPr lang="en-US" sz="2400" b="0" dirty="0" smtClean="0">
              <a:sym typeface="Wingdings" pitchFamily="2" charset="2"/>
            </a:endParaRPr>
          </a:p>
          <a:p>
            <a:endParaRPr lang="en-US" sz="2400" b="0" dirty="0" smtClean="0">
              <a:sym typeface="Wingdings" pitchFamily="2" charset="2"/>
            </a:endParaRPr>
          </a:p>
          <a:p>
            <a:endParaRPr lang="en-US" sz="2400" b="0" dirty="0" smtClean="0">
              <a:sym typeface="Wingdings" pitchFamily="2" charset="2"/>
            </a:endParaRPr>
          </a:p>
          <a:p>
            <a:r>
              <a:rPr lang="en-US" sz="2400" b="0" dirty="0" smtClean="0">
                <a:sym typeface="Wingdings" pitchFamily="2" charset="2"/>
              </a:rPr>
              <a:t>b   {all English letters}</a:t>
            </a:r>
          </a:p>
          <a:p>
            <a:endParaRPr lang="en-US" sz="2400" b="0" dirty="0" smtClean="0">
              <a:sym typeface="Wingdings" pitchFamily="2" charset="2"/>
            </a:endParaRPr>
          </a:p>
          <a:p>
            <a:endParaRPr lang="en-US" sz="2400" b="0" dirty="0" smtClean="0">
              <a:sym typeface="Wingdings" pitchFamily="2" charset="2"/>
            </a:endParaRPr>
          </a:p>
          <a:p>
            <a:r>
              <a:rPr lang="en-US" sz="2400" b="0" dirty="0" smtClean="0"/>
              <a:t>_ </a:t>
            </a:r>
            <a:r>
              <a:rPr lang="en-US" sz="2400" b="0" dirty="0" smtClean="0">
                <a:sym typeface="Wingdings" pitchFamily="2" charset="2"/>
              </a:rPr>
              <a:t> _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rot="5400000">
            <a:off x="2325946" y="1831032"/>
            <a:ext cx="300335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rot="5400000">
            <a:off x="2317879" y="2508766"/>
            <a:ext cx="31646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2387739" y="6171694"/>
            <a:ext cx="17674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152400" y="6260068"/>
            <a:ext cx="5125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n _ t h e _ t o w n _ w h e r e _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_ was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66800" y="1981200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a </a:t>
            </a:r>
            <a:r>
              <a:rPr lang="en-US" b="0" dirty="0" err="1" smtClean="0"/>
              <a:t>a</a:t>
            </a:r>
            <a:r>
              <a:rPr lang="en-US" b="0" dirty="0" smtClean="0"/>
              <a:t>  _ b a b _ a b a </a:t>
            </a:r>
            <a:r>
              <a:rPr lang="en-US" b="0" dirty="0" err="1" smtClean="0"/>
              <a:t>a</a:t>
            </a:r>
            <a:r>
              <a:rPr lang="en-US" b="0" dirty="0" smtClean="0"/>
              <a:t> _ …</a:t>
            </a:r>
            <a:endParaRPr lang="en-US" b="0" dirty="0"/>
          </a:p>
        </p:txBody>
      </p:sp>
      <p:cxnSp>
        <p:nvCxnSpPr>
          <p:cNvPr id="15" name="Straight Arrow Connector 14"/>
          <p:cNvCxnSpPr>
            <a:stCxn id="16" idx="1"/>
          </p:cNvCxnSpPr>
          <p:nvPr/>
        </p:nvCxnSpPr>
        <p:spPr bwMode="auto">
          <a:xfrm rot="10800000" flipV="1">
            <a:off x="4724400" y="1251466"/>
            <a:ext cx="990600" cy="120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715000" y="10668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Initially uniform</a:t>
            </a:r>
            <a:endParaRPr lang="en-US" b="0" dirty="0"/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en-US" sz="4400" b="0" dirty="0"/>
              <a:t>Unsupervised Letter</a:t>
            </a:r>
            <a:r>
              <a:rPr lang="en-US" sz="4400" dirty="0"/>
              <a:t> </a:t>
            </a:r>
            <a:r>
              <a:rPr lang="en-US" sz="4400" b="0" dirty="0" smtClean="0"/>
              <a:t>Clustering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1913" y="1219200"/>
            <a:ext cx="40733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Trigram model over {a, b, _ }</a:t>
            </a:r>
            <a:endParaRPr lang="en-US" sz="24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494913" y="2667000"/>
            <a:ext cx="39624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400" b="0" dirty="0" smtClean="0">
              <a:sym typeface="Wingdings" pitchFamily="2" charset="2"/>
            </a:endParaRPr>
          </a:p>
          <a:p>
            <a:r>
              <a:rPr lang="en-US" sz="2400" b="0" dirty="0" smtClean="0">
                <a:sym typeface="Wingdings" pitchFamily="2" charset="2"/>
              </a:rPr>
              <a:t>a </a:t>
            </a:r>
          </a:p>
          <a:p>
            <a:endParaRPr lang="en-US" sz="2400" b="0" dirty="0" smtClean="0">
              <a:sym typeface="Wingdings" pitchFamily="2" charset="2"/>
            </a:endParaRPr>
          </a:p>
          <a:p>
            <a:endParaRPr lang="en-US" sz="2400" b="0" dirty="0" smtClean="0">
              <a:sym typeface="Wingdings" pitchFamily="2" charset="2"/>
            </a:endParaRPr>
          </a:p>
          <a:p>
            <a:endParaRPr lang="en-US" sz="2400" b="0" dirty="0" smtClean="0">
              <a:sym typeface="Wingdings" pitchFamily="2" charset="2"/>
            </a:endParaRPr>
          </a:p>
          <a:p>
            <a:r>
              <a:rPr lang="en-US" sz="2400" b="0" dirty="0" smtClean="0">
                <a:sym typeface="Wingdings" pitchFamily="2" charset="2"/>
              </a:rPr>
              <a:t>b </a:t>
            </a:r>
          </a:p>
          <a:p>
            <a:endParaRPr lang="en-US" sz="2400" b="0" dirty="0" smtClean="0">
              <a:sym typeface="Wingdings" pitchFamily="2" charset="2"/>
            </a:endParaRPr>
          </a:p>
          <a:p>
            <a:endParaRPr lang="en-US" sz="2400" b="0" dirty="0" smtClean="0">
              <a:sym typeface="Wingdings" pitchFamily="2" charset="2"/>
            </a:endParaRPr>
          </a:p>
          <a:p>
            <a:r>
              <a:rPr lang="en-US" sz="2400" b="0" dirty="0" smtClean="0"/>
              <a:t>_ </a:t>
            </a:r>
            <a:r>
              <a:rPr lang="en-US" sz="2400" b="0" dirty="0" smtClean="0">
                <a:sym typeface="Wingdings" pitchFamily="2" charset="2"/>
              </a:rPr>
              <a:t> _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rot="5400000">
            <a:off x="2325946" y="1831032"/>
            <a:ext cx="300335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rot="5400000">
            <a:off x="2317879" y="2508766"/>
            <a:ext cx="31646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2387739" y="6171694"/>
            <a:ext cx="17674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152400" y="6260068"/>
            <a:ext cx="5125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n _ t h e _ t o w n _ w h e r e _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_ was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743200"/>
            <a:ext cx="2143125" cy="1251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343400"/>
            <a:ext cx="2288132" cy="117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1066800" y="1981200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a </a:t>
            </a:r>
            <a:r>
              <a:rPr lang="en-US" b="0" dirty="0" err="1" smtClean="0"/>
              <a:t>a</a:t>
            </a:r>
            <a:r>
              <a:rPr lang="en-US" b="0" dirty="0" smtClean="0"/>
              <a:t>  _ b a b _ a b a </a:t>
            </a:r>
            <a:r>
              <a:rPr lang="en-US" b="0" dirty="0" err="1" smtClean="0"/>
              <a:t>a</a:t>
            </a:r>
            <a:r>
              <a:rPr lang="en-US" b="0" dirty="0" smtClean="0"/>
              <a:t> _ …</a:t>
            </a:r>
            <a:endParaRPr lang="en-US" b="0" dirty="0"/>
          </a:p>
        </p:txBody>
      </p:sp>
      <p:sp>
        <p:nvSpPr>
          <p:cNvPr id="30" name="TextBox 29"/>
          <p:cNvSpPr txBox="1"/>
          <p:nvPr/>
        </p:nvSpPr>
        <p:spPr>
          <a:xfrm>
            <a:off x="4876800" y="3806785"/>
            <a:ext cx="3916457" cy="19082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 smtClean="0"/>
              <a:t> Sample tagging with learned model:</a:t>
            </a:r>
          </a:p>
          <a:p>
            <a:endParaRPr lang="en-US" b="0" dirty="0" smtClean="0"/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 b _ b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 _ b a b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_ </a:t>
            </a:r>
            <a:endParaRPr lang="en-US" sz="1600" dirty="0" smtClean="0"/>
          </a:p>
          <a:p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n _ t h e _ t o w n _ </a:t>
            </a:r>
          </a:p>
          <a:p>
            <a:endParaRPr lang="en-US" sz="16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 b a _ a _ 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w h e r e _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_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Straight Arrow Connector 15"/>
          <p:cNvCxnSpPr>
            <a:stCxn id="17" idx="1"/>
          </p:cNvCxnSpPr>
          <p:nvPr/>
        </p:nvCxnSpPr>
        <p:spPr bwMode="auto">
          <a:xfrm rot="10800000" flipV="1">
            <a:off x="4724400" y="1251466"/>
            <a:ext cx="990600" cy="120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5715000" y="10668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Initially uniform</a:t>
            </a:r>
            <a:endParaRPr lang="en-US" b="0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Unsupervised Letter </a:t>
            </a:r>
            <a:r>
              <a:rPr lang="en-US" dirty="0" smtClean="0"/>
              <a:t>Clustering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981200" y="2514600"/>
            <a:ext cx="8739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en-US" sz="8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81200" y="3962400"/>
            <a:ext cx="8739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en-US" sz="8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1913" y="1219200"/>
            <a:ext cx="40733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Trigram model over {a, b, _ }</a:t>
            </a:r>
            <a:endParaRPr lang="en-US" sz="24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494913" y="2667000"/>
            <a:ext cx="39624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400" b="0" dirty="0" smtClean="0">
              <a:sym typeface="Wingdings" pitchFamily="2" charset="2"/>
            </a:endParaRPr>
          </a:p>
          <a:p>
            <a:r>
              <a:rPr lang="en-US" sz="2400" b="0" dirty="0" smtClean="0">
                <a:sym typeface="Wingdings" pitchFamily="2" charset="2"/>
              </a:rPr>
              <a:t>a  {all </a:t>
            </a:r>
            <a:r>
              <a:rPr lang="en-US" sz="2400" b="0" dirty="0" err="1" smtClean="0">
                <a:sym typeface="Wingdings" pitchFamily="2" charset="2"/>
              </a:rPr>
              <a:t>Voynich</a:t>
            </a:r>
            <a:r>
              <a:rPr lang="en-US" sz="2400" b="0" dirty="0" smtClean="0">
                <a:sym typeface="Wingdings" pitchFamily="2" charset="2"/>
              </a:rPr>
              <a:t> letters}</a:t>
            </a:r>
          </a:p>
          <a:p>
            <a:endParaRPr lang="en-US" sz="2400" b="0" dirty="0" smtClean="0">
              <a:sym typeface="Wingdings" pitchFamily="2" charset="2"/>
            </a:endParaRPr>
          </a:p>
          <a:p>
            <a:endParaRPr lang="en-US" sz="2400" b="0" dirty="0" smtClean="0">
              <a:sym typeface="Wingdings" pitchFamily="2" charset="2"/>
            </a:endParaRPr>
          </a:p>
          <a:p>
            <a:endParaRPr lang="en-US" sz="2400" b="0" dirty="0" smtClean="0">
              <a:sym typeface="Wingdings" pitchFamily="2" charset="2"/>
            </a:endParaRPr>
          </a:p>
          <a:p>
            <a:r>
              <a:rPr lang="en-US" sz="2400" b="0" dirty="0" smtClean="0">
                <a:sym typeface="Wingdings" pitchFamily="2" charset="2"/>
              </a:rPr>
              <a:t>b  {all </a:t>
            </a:r>
            <a:r>
              <a:rPr lang="en-US" sz="2400" b="0" dirty="0" err="1" smtClean="0">
                <a:sym typeface="Wingdings" pitchFamily="2" charset="2"/>
              </a:rPr>
              <a:t>Voynich</a:t>
            </a:r>
            <a:r>
              <a:rPr lang="en-US" sz="2400" b="0" dirty="0" smtClean="0">
                <a:sym typeface="Wingdings" pitchFamily="2" charset="2"/>
              </a:rPr>
              <a:t> letters}</a:t>
            </a:r>
          </a:p>
          <a:p>
            <a:endParaRPr lang="en-US" sz="2400" b="0" dirty="0" smtClean="0">
              <a:sym typeface="Wingdings" pitchFamily="2" charset="2"/>
            </a:endParaRPr>
          </a:p>
          <a:p>
            <a:endParaRPr lang="en-US" sz="2400" b="0" dirty="0" smtClean="0">
              <a:sym typeface="Wingdings" pitchFamily="2" charset="2"/>
            </a:endParaRPr>
          </a:p>
          <a:p>
            <a:r>
              <a:rPr lang="en-US" sz="2400" b="0" dirty="0" smtClean="0"/>
              <a:t>_ </a:t>
            </a:r>
            <a:r>
              <a:rPr lang="en-US" sz="2400" b="0" dirty="0" smtClean="0">
                <a:sym typeface="Wingdings" pitchFamily="2" charset="2"/>
              </a:rPr>
              <a:t> _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rot="5400000">
            <a:off x="2325946" y="1831032"/>
            <a:ext cx="300335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rot="5400000">
            <a:off x="2317879" y="2508766"/>
            <a:ext cx="31646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2387739" y="6171694"/>
            <a:ext cx="17674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74887" y="6260068"/>
            <a:ext cx="4373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 A S 9 2 _ 9 F A E _ A R _ A P A M _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66800" y="1981200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a </a:t>
            </a:r>
            <a:r>
              <a:rPr lang="en-US" b="0" dirty="0" err="1" smtClean="0"/>
              <a:t>a</a:t>
            </a:r>
            <a:r>
              <a:rPr lang="en-US" b="0" dirty="0" smtClean="0"/>
              <a:t>  _ b a b _ a b a </a:t>
            </a:r>
            <a:r>
              <a:rPr lang="en-US" b="0" dirty="0" err="1" smtClean="0"/>
              <a:t>a</a:t>
            </a:r>
            <a:r>
              <a:rPr lang="en-US" b="0" dirty="0" smtClean="0"/>
              <a:t> _ …</a:t>
            </a:r>
            <a:endParaRPr lang="en-US" b="0" dirty="0"/>
          </a:p>
        </p:txBody>
      </p:sp>
      <p:sp>
        <p:nvSpPr>
          <p:cNvPr id="30" name="TextBox 29"/>
          <p:cNvSpPr txBox="1"/>
          <p:nvPr/>
        </p:nvSpPr>
        <p:spPr>
          <a:xfrm>
            <a:off x="4876800" y="3806785"/>
            <a:ext cx="3916457" cy="19082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 smtClean="0"/>
              <a:t> Sample tagging with learned model:</a:t>
            </a:r>
          </a:p>
          <a:p>
            <a:endParaRPr lang="en-US" b="0" dirty="0" smtClean="0"/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? ? ? ? ? _ ? ? ? ? _ ? ? _</a:t>
            </a:r>
            <a:endParaRPr lang="en-US" sz="1600" dirty="0" smtClean="0"/>
          </a:p>
          <a:p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V A S 9 2 _ 9 F A E _ A R _</a:t>
            </a:r>
          </a:p>
          <a:p>
            <a:endParaRPr lang="en-US" sz="16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? ? ? ? _ ? ? ? _ ? ? ? ? _ 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A P A M _ Z O E _ Z O R 9 _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Straight Arrow Connector 17"/>
          <p:cNvCxnSpPr>
            <a:stCxn id="19" idx="1"/>
          </p:cNvCxnSpPr>
          <p:nvPr/>
        </p:nvCxnSpPr>
        <p:spPr bwMode="auto">
          <a:xfrm rot="10800000" flipV="1">
            <a:off x="4724400" y="1251466"/>
            <a:ext cx="990600" cy="120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5715000" y="10668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Initially uniform</a:t>
            </a:r>
            <a:endParaRPr lang="en-US" b="0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Unsupervised Letter </a:t>
            </a:r>
            <a:r>
              <a:rPr lang="en-US" dirty="0" smtClean="0"/>
              <a:t>Clustering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1913" y="1219200"/>
            <a:ext cx="40733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Trigram model over {a, b, _ }</a:t>
            </a:r>
            <a:endParaRPr lang="en-US" sz="24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494913" y="2667000"/>
            <a:ext cx="39624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400" b="0" dirty="0" smtClean="0">
              <a:sym typeface="Wingdings" pitchFamily="2" charset="2"/>
            </a:endParaRPr>
          </a:p>
          <a:p>
            <a:r>
              <a:rPr lang="en-US" sz="2400" b="0" dirty="0" smtClean="0">
                <a:sym typeface="Wingdings" pitchFamily="2" charset="2"/>
              </a:rPr>
              <a:t>a </a:t>
            </a:r>
          </a:p>
          <a:p>
            <a:endParaRPr lang="en-US" sz="2400" b="0" dirty="0" smtClean="0">
              <a:sym typeface="Wingdings" pitchFamily="2" charset="2"/>
            </a:endParaRPr>
          </a:p>
          <a:p>
            <a:endParaRPr lang="en-US" sz="2400" b="0" dirty="0" smtClean="0">
              <a:sym typeface="Wingdings" pitchFamily="2" charset="2"/>
            </a:endParaRPr>
          </a:p>
          <a:p>
            <a:endParaRPr lang="en-US" sz="2400" b="0" dirty="0" smtClean="0">
              <a:sym typeface="Wingdings" pitchFamily="2" charset="2"/>
            </a:endParaRPr>
          </a:p>
          <a:p>
            <a:r>
              <a:rPr lang="en-US" sz="2400" b="0" dirty="0" smtClean="0">
                <a:sym typeface="Wingdings" pitchFamily="2" charset="2"/>
              </a:rPr>
              <a:t>b </a:t>
            </a:r>
          </a:p>
          <a:p>
            <a:endParaRPr lang="en-US" sz="2400" b="0" dirty="0" smtClean="0">
              <a:sym typeface="Wingdings" pitchFamily="2" charset="2"/>
            </a:endParaRPr>
          </a:p>
          <a:p>
            <a:endParaRPr lang="en-US" sz="2400" b="0" dirty="0" smtClean="0">
              <a:sym typeface="Wingdings" pitchFamily="2" charset="2"/>
            </a:endParaRPr>
          </a:p>
          <a:p>
            <a:r>
              <a:rPr lang="en-US" sz="2400" b="0" dirty="0" smtClean="0"/>
              <a:t>_ </a:t>
            </a:r>
            <a:r>
              <a:rPr lang="en-US" sz="2400" b="0" dirty="0" smtClean="0">
                <a:sym typeface="Wingdings" pitchFamily="2" charset="2"/>
              </a:rPr>
              <a:t> _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rot="5400000">
            <a:off x="2325946" y="1831032"/>
            <a:ext cx="300335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rot="5400000">
            <a:off x="2317879" y="2508766"/>
            <a:ext cx="31646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2387739" y="6171694"/>
            <a:ext cx="17674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74887" y="6260068"/>
            <a:ext cx="4373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 A S 9 2 _ 9 F A E _ A R _ A P A M _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66800" y="1981200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a </a:t>
            </a:r>
            <a:r>
              <a:rPr lang="en-US" b="0" dirty="0" err="1" smtClean="0"/>
              <a:t>a</a:t>
            </a:r>
            <a:r>
              <a:rPr lang="en-US" b="0" dirty="0" smtClean="0"/>
              <a:t>  _ b a b _ a b a </a:t>
            </a:r>
            <a:r>
              <a:rPr lang="en-US" b="0" dirty="0" err="1" smtClean="0"/>
              <a:t>a</a:t>
            </a:r>
            <a:r>
              <a:rPr lang="en-US" b="0" dirty="0" smtClean="0"/>
              <a:t> _ …</a:t>
            </a:r>
            <a:endParaRPr lang="en-US" b="0" dirty="0"/>
          </a:p>
        </p:txBody>
      </p:sp>
      <p:sp>
        <p:nvSpPr>
          <p:cNvPr id="30" name="TextBox 29"/>
          <p:cNvSpPr txBox="1"/>
          <p:nvPr/>
        </p:nvSpPr>
        <p:spPr>
          <a:xfrm>
            <a:off x="4876800" y="3806785"/>
            <a:ext cx="3916457" cy="19082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 smtClean="0"/>
              <a:t> Sample tagging with learned model:</a:t>
            </a:r>
          </a:p>
          <a:p>
            <a:endParaRPr lang="en-US" b="0" dirty="0" smtClean="0"/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 _ a b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 _ b a _</a:t>
            </a:r>
            <a:endParaRPr lang="en-US" sz="1600" dirty="0" smtClean="0"/>
          </a:p>
          <a:p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V A S 9 2 _ 9 F A E _ A R _</a:t>
            </a:r>
          </a:p>
          <a:p>
            <a:endParaRPr lang="en-US" sz="16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 _ b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 _ b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 _ 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A P A M _ Z O E _ Z O R 9 _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819400"/>
            <a:ext cx="224348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3999" y="4343400"/>
            <a:ext cx="2579264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Arrow Connector 15"/>
          <p:cNvCxnSpPr>
            <a:stCxn id="17" idx="1"/>
          </p:cNvCxnSpPr>
          <p:nvPr/>
        </p:nvCxnSpPr>
        <p:spPr bwMode="auto">
          <a:xfrm rot="10800000" flipV="1">
            <a:off x="4724400" y="1251466"/>
            <a:ext cx="990600" cy="120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5715000" y="10668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Initially uniform</a:t>
            </a:r>
            <a:endParaRPr lang="en-US" b="0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Unsupervised Letter </a:t>
            </a:r>
            <a:r>
              <a:rPr lang="en-US" dirty="0" smtClean="0"/>
              <a:t>Clustering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7628" y="1905000"/>
            <a:ext cx="262928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b="0" dirty="0" smtClean="0">
              <a:sym typeface="Wingdings" pitchFamily="2" charset="2"/>
            </a:endParaRPr>
          </a:p>
          <a:p>
            <a:r>
              <a:rPr lang="en-US" b="0" dirty="0" smtClean="0">
                <a:sym typeface="Wingdings" pitchFamily="2" charset="2"/>
              </a:rPr>
              <a:t> a </a:t>
            </a:r>
          </a:p>
          <a:p>
            <a:endParaRPr lang="en-US" b="0" dirty="0" smtClean="0">
              <a:sym typeface="Wingdings" pitchFamily="2" charset="2"/>
            </a:endParaRPr>
          </a:p>
          <a:p>
            <a:endParaRPr lang="en-US" b="0" dirty="0" smtClean="0">
              <a:sym typeface="Wingdings" pitchFamily="2" charset="2"/>
            </a:endParaRPr>
          </a:p>
          <a:p>
            <a:endParaRPr lang="en-US" b="0" dirty="0" smtClean="0">
              <a:sym typeface="Wingdings" pitchFamily="2" charset="2"/>
            </a:endParaRPr>
          </a:p>
          <a:p>
            <a:r>
              <a:rPr lang="en-US" b="0" dirty="0" smtClean="0">
                <a:sym typeface="Wingdings" pitchFamily="2" charset="2"/>
              </a:rPr>
              <a:t> b </a:t>
            </a:r>
          </a:p>
          <a:p>
            <a:endParaRPr lang="en-US" sz="2400" b="0" dirty="0" smtClean="0">
              <a:sym typeface="Wingdings" pitchFamily="2" charset="2"/>
            </a:endParaRP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0488" y="4483046"/>
            <a:ext cx="131969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0488" y="5473646"/>
            <a:ext cx="1600200" cy="850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228600" y="22860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English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28488" y="4343400"/>
            <a:ext cx="262928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b="0" dirty="0" smtClean="0">
              <a:sym typeface="Wingdings" pitchFamily="2" charset="2"/>
            </a:endParaRPr>
          </a:p>
          <a:p>
            <a:r>
              <a:rPr lang="en-US" b="0" dirty="0" smtClean="0">
                <a:sym typeface="Wingdings" pitchFamily="2" charset="2"/>
              </a:rPr>
              <a:t> a </a:t>
            </a:r>
          </a:p>
          <a:p>
            <a:endParaRPr lang="en-US" b="0" dirty="0" smtClean="0">
              <a:sym typeface="Wingdings" pitchFamily="2" charset="2"/>
            </a:endParaRPr>
          </a:p>
          <a:p>
            <a:endParaRPr lang="en-US" b="0" dirty="0" smtClean="0">
              <a:sym typeface="Wingdings" pitchFamily="2" charset="2"/>
            </a:endParaRPr>
          </a:p>
          <a:p>
            <a:endParaRPr lang="en-US" b="0" dirty="0" smtClean="0">
              <a:sym typeface="Wingdings" pitchFamily="2" charset="2"/>
            </a:endParaRPr>
          </a:p>
          <a:p>
            <a:r>
              <a:rPr lang="en-US" b="0" dirty="0" smtClean="0">
                <a:sym typeface="Wingdings" pitchFamily="2" charset="2"/>
              </a:rPr>
              <a:t> b </a:t>
            </a:r>
          </a:p>
          <a:p>
            <a:endParaRPr lang="en-US" sz="2400" b="0" dirty="0" smtClean="0">
              <a:sym typeface="Wingdings" pitchFamily="2" charset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9460" y="4724400"/>
            <a:ext cx="106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Voynich</a:t>
            </a:r>
            <a:endParaRPr lang="en-US" dirty="0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66688" y="1981200"/>
            <a:ext cx="1490722" cy="87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14288" y="3014662"/>
            <a:ext cx="1843475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1685688" y="144780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P(letter | tag)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638800" y="144780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P(tag | letter)</a:t>
            </a:r>
            <a:endParaRPr lang="en-US" dirty="0"/>
          </a:p>
        </p:txBody>
      </p:sp>
      <p:graphicFrame>
        <p:nvGraphicFramePr>
          <p:cNvPr id="32" name="Chart 31"/>
          <p:cNvGraphicFramePr/>
          <p:nvPr/>
        </p:nvGraphicFramePr>
        <p:xfrm>
          <a:off x="4495800" y="1981200"/>
          <a:ext cx="4191000" cy="220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3" name="Chart 32"/>
          <p:cNvGraphicFramePr/>
          <p:nvPr/>
        </p:nvGraphicFramePr>
        <p:xfrm>
          <a:off x="3962400" y="4343400"/>
          <a:ext cx="49530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267200" y="1780401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P(a)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4038600" y="4142601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P(a)</a:t>
            </a:r>
            <a:endParaRPr lang="en-US" sz="1200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Unsupervised Letter </a:t>
            </a:r>
            <a:r>
              <a:rPr lang="en-US" dirty="0" smtClean="0"/>
              <a:t>Clustering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438400"/>
            <a:ext cx="5686425" cy="430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350" y="200025"/>
            <a:ext cx="7943850" cy="3381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4800" y="4038600"/>
            <a:ext cx="2531462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1970s </a:t>
            </a:r>
            <a:r>
              <a:rPr lang="en-US" dirty="0" smtClean="0"/>
              <a:t>NSA report</a:t>
            </a:r>
          </a:p>
          <a:p>
            <a:r>
              <a:rPr lang="en-US" dirty="0" smtClean="0"/>
              <a:t>r</a:t>
            </a:r>
            <a:r>
              <a:rPr lang="en-US" dirty="0" smtClean="0"/>
              <a:t>ecently declassified</a:t>
            </a:r>
            <a:r>
              <a:rPr lang="en-US" dirty="0"/>
              <a:t>!</a:t>
            </a:r>
            <a:endParaRPr lang="en-US" dirty="0" smtClean="0"/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447800" y="1143000"/>
            <a:ext cx="0" cy="2895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22071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135" y="1219200"/>
            <a:ext cx="35734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Bigram model over {a, b}</a:t>
            </a:r>
            <a:endParaRPr lang="en-US" sz="24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426642" y="2590800"/>
            <a:ext cx="47549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400" b="0" dirty="0" smtClean="0">
              <a:sym typeface="Wingdings" pitchFamily="2" charset="2"/>
            </a:endParaRPr>
          </a:p>
          <a:p>
            <a:r>
              <a:rPr lang="en-US" sz="2400" b="0" dirty="0" smtClean="0">
                <a:sym typeface="Wingdings" pitchFamily="2" charset="2"/>
              </a:rPr>
              <a:t>a </a:t>
            </a:r>
          </a:p>
          <a:p>
            <a:endParaRPr lang="en-US" sz="2400" b="0" dirty="0" smtClean="0">
              <a:sym typeface="Wingdings" pitchFamily="2" charset="2"/>
            </a:endParaRPr>
          </a:p>
          <a:p>
            <a:endParaRPr lang="en-US" sz="2400" b="0" dirty="0" smtClean="0">
              <a:sym typeface="Wingdings" pitchFamily="2" charset="2"/>
            </a:endParaRPr>
          </a:p>
          <a:p>
            <a:endParaRPr lang="en-US" sz="2400" b="0" dirty="0" smtClean="0">
              <a:sym typeface="Wingdings" pitchFamily="2" charset="2"/>
            </a:endParaRPr>
          </a:p>
          <a:p>
            <a:endParaRPr lang="en-US" sz="2400" b="0" dirty="0" smtClean="0">
              <a:sym typeface="Wingdings" pitchFamily="2" charset="2"/>
            </a:endParaRPr>
          </a:p>
          <a:p>
            <a:r>
              <a:rPr lang="en-US" sz="2400" b="0" dirty="0" smtClean="0">
                <a:sym typeface="Wingdings" pitchFamily="2" charset="2"/>
              </a:rPr>
              <a:t>b </a:t>
            </a:r>
          </a:p>
          <a:p>
            <a:endParaRPr lang="en-US" sz="2400" b="0" dirty="0" smtClean="0">
              <a:sym typeface="Wingdings" pitchFamily="2" charset="2"/>
            </a:endParaRPr>
          </a:p>
          <a:p>
            <a:endParaRPr lang="en-US" sz="2400" b="0" dirty="0" smtClean="0">
              <a:sym typeface="Wingdings" pitchFamily="2" charset="2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rot="5400000">
            <a:off x="2257675" y="1831032"/>
            <a:ext cx="300335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rot="16200000" flipH="1">
            <a:off x="2303781" y="2456181"/>
            <a:ext cx="239474" cy="297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2302195" y="6124657"/>
            <a:ext cx="241060" cy="313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1302411" y="198120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a </a:t>
            </a:r>
            <a:r>
              <a:rPr lang="en-US" b="0" dirty="0" err="1" smtClean="0"/>
              <a:t>a</a:t>
            </a:r>
            <a:r>
              <a:rPr lang="en-US" b="0" dirty="0" smtClean="0"/>
              <a:t> b a b a b a </a:t>
            </a:r>
            <a:r>
              <a:rPr lang="en-US" b="0" dirty="0" err="1" smtClean="0"/>
              <a:t>a</a:t>
            </a:r>
            <a:r>
              <a:rPr lang="en-US" b="0" dirty="0" smtClean="0"/>
              <a:t> …</a:t>
            </a:r>
            <a:endParaRPr lang="en-US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274887" y="6260068"/>
            <a:ext cx="4265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VAS92 9FAE AR APAM ZOE ZOR9 QRC2 9 ...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1" y="2667001"/>
            <a:ext cx="401462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1" y="4419600"/>
            <a:ext cx="3805586" cy="1468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5334000" y="1447800"/>
            <a:ext cx="35830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words with similar contexts</a:t>
            </a:r>
          </a:p>
          <a:p>
            <a:r>
              <a:rPr lang="en-US" dirty="0" smtClean="0"/>
              <a:t>have similar spellings?!</a:t>
            </a:r>
          </a:p>
          <a:p>
            <a:endParaRPr lang="en-US" dirty="0" smtClean="0"/>
          </a:p>
          <a:p>
            <a:r>
              <a:rPr lang="en-US" dirty="0" smtClean="0"/>
              <a:t>That would be very interesting.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Word Clustering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135" y="1219200"/>
            <a:ext cx="35734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Bigram model over {a, b}</a:t>
            </a:r>
            <a:endParaRPr lang="en-US" sz="24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426642" y="2590800"/>
            <a:ext cx="47549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400" b="0" dirty="0" smtClean="0">
              <a:sym typeface="Wingdings" pitchFamily="2" charset="2"/>
            </a:endParaRPr>
          </a:p>
          <a:p>
            <a:r>
              <a:rPr lang="en-US" sz="2400" b="0" dirty="0" smtClean="0">
                <a:sym typeface="Wingdings" pitchFamily="2" charset="2"/>
              </a:rPr>
              <a:t>a </a:t>
            </a:r>
          </a:p>
          <a:p>
            <a:endParaRPr lang="en-US" sz="2400" b="0" dirty="0" smtClean="0">
              <a:sym typeface="Wingdings" pitchFamily="2" charset="2"/>
            </a:endParaRPr>
          </a:p>
          <a:p>
            <a:endParaRPr lang="en-US" sz="2400" b="0" dirty="0" smtClean="0">
              <a:sym typeface="Wingdings" pitchFamily="2" charset="2"/>
            </a:endParaRPr>
          </a:p>
          <a:p>
            <a:endParaRPr lang="en-US" sz="2400" b="0" dirty="0" smtClean="0">
              <a:sym typeface="Wingdings" pitchFamily="2" charset="2"/>
            </a:endParaRPr>
          </a:p>
          <a:p>
            <a:endParaRPr lang="en-US" sz="2400" b="0" dirty="0" smtClean="0">
              <a:sym typeface="Wingdings" pitchFamily="2" charset="2"/>
            </a:endParaRPr>
          </a:p>
          <a:p>
            <a:r>
              <a:rPr lang="en-US" sz="2400" b="0" dirty="0" smtClean="0">
                <a:sym typeface="Wingdings" pitchFamily="2" charset="2"/>
              </a:rPr>
              <a:t>b </a:t>
            </a:r>
          </a:p>
          <a:p>
            <a:endParaRPr lang="en-US" sz="2400" b="0" dirty="0" smtClean="0">
              <a:sym typeface="Wingdings" pitchFamily="2" charset="2"/>
            </a:endParaRPr>
          </a:p>
          <a:p>
            <a:endParaRPr lang="en-US" sz="2400" b="0" dirty="0" smtClean="0">
              <a:sym typeface="Wingdings" pitchFamily="2" charset="2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rot="5400000">
            <a:off x="2257675" y="1831032"/>
            <a:ext cx="300335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rot="16200000" flipH="1">
            <a:off x="2303781" y="2456181"/>
            <a:ext cx="239474" cy="297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5400000">
            <a:off x="2302195" y="6124657"/>
            <a:ext cx="241060" cy="313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1302411" y="198120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a </a:t>
            </a:r>
            <a:r>
              <a:rPr lang="en-US" b="0" dirty="0" err="1" smtClean="0"/>
              <a:t>a</a:t>
            </a:r>
            <a:r>
              <a:rPr lang="en-US" b="0" dirty="0" smtClean="0"/>
              <a:t> b a b a b a </a:t>
            </a:r>
            <a:r>
              <a:rPr lang="en-US" b="0" dirty="0" err="1" smtClean="0"/>
              <a:t>a</a:t>
            </a:r>
            <a:r>
              <a:rPr lang="en-US" b="0" dirty="0" smtClean="0"/>
              <a:t> …</a:t>
            </a:r>
            <a:endParaRPr lang="en-US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274887" y="6260068"/>
            <a:ext cx="4265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VAS92 9FAE AR APAM ZOE ZOR9 QRC2 9 ...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1" y="2667001"/>
            <a:ext cx="401462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1" y="4419600"/>
            <a:ext cx="3805586" cy="1468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4876800" y="2816185"/>
            <a:ext cx="3916457" cy="187743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 smtClean="0"/>
              <a:t> Sample tagging with learned model:</a:t>
            </a:r>
          </a:p>
          <a:p>
            <a:endParaRPr lang="en-US" b="0" dirty="0" smtClean="0"/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a  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</a:t>
            </a:r>
            <a:endParaRPr lang="en-US" sz="1600" dirty="0" smtClean="0"/>
          </a:p>
          <a:p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VAS92 9FAE AR APAM ZOE ZOR9</a:t>
            </a:r>
          </a:p>
          <a:p>
            <a:endParaRPr lang="en-US" sz="16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a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…</a:t>
            </a:r>
          </a:p>
          <a:p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QRC2 9 FOR ZOE89 2OR9 …</a:t>
            </a:r>
            <a:endParaRPr lang="en-US" sz="1600" b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34000" y="1447800"/>
            <a:ext cx="35830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words with similar contexts</a:t>
            </a:r>
          </a:p>
          <a:p>
            <a:r>
              <a:rPr lang="en-US" dirty="0" smtClean="0"/>
              <a:t>have similar spellings?!</a:t>
            </a:r>
          </a:p>
          <a:p>
            <a:endParaRPr lang="en-US" dirty="0" smtClean="0"/>
          </a:p>
          <a:p>
            <a:r>
              <a:rPr lang="en-US" dirty="0" smtClean="0"/>
              <a:t>That would be very interesting.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Word Clustering</a:t>
            </a:r>
            <a:endParaRPr lang="en-US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02181" y="5181600"/>
            <a:ext cx="1817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WAIT,</a:t>
            </a:r>
          </a:p>
          <a:p>
            <a:pPr algn="ctr"/>
            <a:r>
              <a:rPr lang="en-US" sz="3600" dirty="0" smtClean="0"/>
              <a:t>WHAT?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29200" y="457200"/>
            <a:ext cx="3962400" cy="1143000"/>
          </a:xfrm>
        </p:spPr>
        <p:txBody>
          <a:bodyPr/>
          <a:lstStyle/>
          <a:p>
            <a:r>
              <a:rPr lang="en-US" sz="3600" dirty="0" smtClean="0">
                <a:latin typeface="+mn-lt"/>
              </a:rPr>
              <a:t>“Pharmacological” section</a:t>
            </a:r>
            <a:endParaRPr lang="en-US" sz="3600" dirty="0">
              <a:latin typeface="+mn-lt"/>
            </a:endParaRPr>
          </a:p>
        </p:txBody>
      </p:sp>
      <p:pic>
        <p:nvPicPr>
          <p:cNvPr id="13210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952" y="152400"/>
            <a:ext cx="4959048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457200" y="1752600"/>
          <a:ext cx="8153400" cy="129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/>
        </p:nvGraphicFramePr>
        <p:xfrm>
          <a:off x="457200" y="3276600"/>
          <a:ext cx="8153400" cy="129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447800"/>
            <a:ext cx="337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Voynich</a:t>
            </a:r>
            <a:r>
              <a:rPr lang="en-US" dirty="0" smtClean="0"/>
              <a:t> words tagged as “a”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2971800"/>
            <a:ext cx="337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Voynich</a:t>
            </a:r>
            <a:r>
              <a:rPr lang="en-US" dirty="0" smtClean="0"/>
              <a:t> words tagged as “b”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10400" y="144780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 pitchFamily="2" charset="2"/>
              </a:rPr>
              <a:t> </a:t>
            </a:r>
            <a:r>
              <a:rPr lang="en-US" dirty="0" smtClean="0"/>
              <a:t>pages </a:t>
            </a:r>
            <a:r>
              <a:rPr lang="en-US" dirty="0" smtClean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Word Clustering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457200" y="1752600"/>
          <a:ext cx="8153400" cy="129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/>
        </p:nvGraphicFramePr>
        <p:xfrm>
          <a:off x="457200" y="3276600"/>
          <a:ext cx="8153400" cy="129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447800"/>
            <a:ext cx="337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Voynich</a:t>
            </a:r>
            <a:r>
              <a:rPr lang="en-US" dirty="0" smtClean="0"/>
              <a:t> words tagged as “a”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2971800"/>
            <a:ext cx="337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Voynich</a:t>
            </a:r>
            <a:r>
              <a:rPr lang="en-US" dirty="0" smtClean="0"/>
              <a:t> words tagged as “b”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10400" y="144780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 pitchFamily="2" charset="2"/>
              </a:rPr>
              <a:t> </a:t>
            </a:r>
            <a:r>
              <a:rPr lang="en-US" dirty="0" smtClean="0"/>
              <a:t>pages </a:t>
            </a:r>
            <a:r>
              <a:rPr lang="en-US" dirty="0" smtClean="0">
                <a:sym typeface="Wingdings" pitchFamily="2" charset="2"/>
              </a:rPr>
              <a:t>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 bwMode="auto">
          <a:xfrm rot="5400000">
            <a:off x="6172200" y="3352800"/>
            <a:ext cx="3048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rot="5400000">
            <a:off x="6934200" y="3352801"/>
            <a:ext cx="304800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rot="5400000">
            <a:off x="-571500" y="3314700"/>
            <a:ext cx="2971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rot="5400000">
            <a:off x="4191000" y="3340100"/>
            <a:ext cx="3060700" cy="127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rot="5400000">
            <a:off x="5105400" y="3352800"/>
            <a:ext cx="3048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Word Clustering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8600" y="1447800"/>
            <a:ext cx="8382000" cy="3886200"/>
            <a:chOff x="228600" y="1447800"/>
            <a:chExt cx="8382000" cy="3886200"/>
          </a:xfrm>
        </p:grpSpPr>
        <p:graphicFrame>
          <p:nvGraphicFramePr>
            <p:cNvPr id="4" name="Chart 3"/>
            <p:cNvGraphicFramePr/>
            <p:nvPr>
              <p:extLst>
                <p:ext uri="{D42A27DB-BD31-4B8C-83A1-F6EECF244321}">
                  <p14:modId xmlns:p14="http://schemas.microsoft.com/office/powerpoint/2010/main" xmlns="" val="1119949150"/>
                </p:ext>
              </p:extLst>
            </p:nvPr>
          </p:nvGraphicFramePr>
          <p:xfrm>
            <a:off x="457200" y="1752600"/>
            <a:ext cx="8153400" cy="12954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5" name="Chart 4"/>
            <p:cNvGraphicFramePr/>
            <p:nvPr>
              <p:extLst>
                <p:ext uri="{D42A27DB-BD31-4B8C-83A1-F6EECF244321}">
                  <p14:modId xmlns:p14="http://schemas.microsoft.com/office/powerpoint/2010/main" xmlns="" val="2627268920"/>
                </p:ext>
              </p:extLst>
            </p:nvPr>
          </p:nvGraphicFramePr>
          <p:xfrm>
            <a:off x="457200" y="3276600"/>
            <a:ext cx="8153400" cy="12954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228600" y="1447800"/>
              <a:ext cx="3373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Voynich</a:t>
              </a:r>
              <a:r>
                <a:rPr lang="en-US" dirty="0" smtClean="0"/>
                <a:t> words tagged as “a”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600" y="2971800"/>
              <a:ext cx="3373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Voynich</a:t>
              </a:r>
              <a:r>
                <a:rPr lang="en-US" dirty="0" smtClean="0"/>
                <a:t> words tagged as “b”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10400" y="1447800"/>
              <a:ext cx="1431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Wingdings" pitchFamily="2" charset="2"/>
                </a:rPr>
                <a:t> </a:t>
              </a:r>
              <a:r>
                <a:rPr lang="en-US" dirty="0" smtClean="0"/>
                <a:t>pages </a:t>
              </a:r>
              <a:r>
                <a:rPr lang="en-US" dirty="0" smtClean="0">
                  <a:sym typeface="Wingdings" pitchFamily="2" charset="2"/>
                </a:rPr>
                <a:t></a:t>
              </a:r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 rot="5400000">
              <a:off x="6400800" y="3124200"/>
              <a:ext cx="25908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rot="5400000">
              <a:off x="7162800" y="3124201"/>
              <a:ext cx="2590802" cy="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-342900" y="3086100"/>
              <a:ext cx="25146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 rot="5400000">
              <a:off x="4419600" y="3111500"/>
              <a:ext cx="2603500" cy="127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rot="5400000">
              <a:off x="5334000" y="3124200"/>
              <a:ext cx="25908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2362200" y="4812268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Herbal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48200" y="4812268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Astro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91200" y="4812268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Bio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65149" y="4812268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Pharma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848600" y="4812268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Stars</a:t>
              </a:r>
              <a:endParaRPr lang="en-US" dirty="0"/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 rot="5400000">
              <a:off x="4495800" y="4419600"/>
              <a:ext cx="457200" cy="304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5448300" y="4533900"/>
              <a:ext cx="381000" cy="1524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6362703" y="4533899"/>
              <a:ext cx="380999" cy="15240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rot="16200000" flipH="1">
              <a:off x="7581899" y="4533899"/>
              <a:ext cx="381002" cy="15240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rot="16200000" flipH="1">
              <a:off x="8343900" y="4533900"/>
              <a:ext cx="381000" cy="1524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rot="5400000">
              <a:off x="533400" y="4419600"/>
              <a:ext cx="457200" cy="304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rot="5400000">
              <a:off x="342900" y="5067300"/>
              <a:ext cx="5334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 rot="5400000">
              <a:off x="4305300" y="5067300"/>
              <a:ext cx="5334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 rot="5400000">
              <a:off x="5295900" y="5067300"/>
              <a:ext cx="5334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 rot="5400000">
              <a:off x="6210300" y="5067300"/>
              <a:ext cx="5334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7581900" y="5067300"/>
              <a:ext cx="5334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8343900" y="5067300"/>
              <a:ext cx="5334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 rot="5400000">
              <a:off x="3619500" y="3086100"/>
              <a:ext cx="25146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4" name="TextBox 43"/>
          <p:cNvSpPr txBox="1"/>
          <p:nvPr/>
        </p:nvSpPr>
        <p:spPr>
          <a:xfrm>
            <a:off x="1479935" y="5917361"/>
            <a:ext cx="6184129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Known since Capt. Currier’s analysis (1976)</a:t>
            </a: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Word Clustering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Analysis of </a:t>
            </a:r>
            <a:r>
              <a:rPr lang="en-US" dirty="0" err="1" smtClean="0"/>
              <a:t>Voynich</a:t>
            </a:r>
            <a:r>
              <a:rPr lang="en-US" dirty="0" smtClean="0"/>
              <a:t> 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there are two distinct languages, we focus analysis on one of them (Bio and Stars)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Ask some basic questions about the “linguistic” structure</a:t>
            </a:r>
          </a:p>
          <a:p>
            <a:pPr lvl="1"/>
            <a:r>
              <a:rPr lang="en-US" dirty="0" smtClean="0"/>
              <a:t>The Page</a:t>
            </a:r>
          </a:p>
          <a:p>
            <a:pPr lvl="1"/>
            <a:r>
              <a:rPr lang="en-US" dirty="0" smtClean="0"/>
              <a:t>The Line</a:t>
            </a:r>
          </a:p>
          <a:p>
            <a:pPr lvl="1"/>
            <a:r>
              <a:rPr lang="en-US" dirty="0" smtClean="0"/>
              <a:t>The Word</a:t>
            </a:r>
          </a:p>
        </p:txBody>
      </p:sp>
    </p:spTree>
    <p:extLst>
      <p:ext uri="{BB962C8B-B14F-4D97-AF65-F5344CB8AC3E}">
        <p14:creationId xmlns:p14="http://schemas.microsoft.com/office/powerpoint/2010/main" xmlns="" val="192314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The PAGE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360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854200"/>
            <a:ext cx="7835900" cy="4271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Some </a:t>
            </a:r>
            <a:r>
              <a:rPr lang="en-US" dirty="0">
                <a:solidFill>
                  <a:srgbClr val="0000FF"/>
                </a:solidFill>
              </a:rPr>
              <a:t>pages </a:t>
            </a:r>
            <a:r>
              <a:rPr lang="en-US" dirty="0"/>
              <a:t>are</a:t>
            </a:r>
            <a:r>
              <a:rPr lang="en-US" dirty="0">
                <a:solidFill>
                  <a:srgbClr val="0000FF"/>
                </a:solidFill>
              </a:rPr>
              <a:t> missing, </a:t>
            </a:r>
            <a:r>
              <a:rPr lang="en-US" dirty="0">
                <a:solidFill>
                  <a:srgbClr val="000000"/>
                </a:solidFill>
              </a:rPr>
              <a:t>but the</a:t>
            </a:r>
            <a:r>
              <a:rPr lang="en-US" dirty="0">
                <a:solidFill>
                  <a:srgbClr val="0000FF"/>
                </a:solidFill>
              </a:rPr>
              <a:t> current version comprises </a:t>
            </a:r>
            <a:r>
              <a:rPr lang="en-US" dirty="0">
                <a:solidFill>
                  <a:srgbClr val="000000"/>
                </a:solidFill>
              </a:rPr>
              <a:t>about</a:t>
            </a:r>
            <a:r>
              <a:rPr lang="en-US" dirty="0">
                <a:solidFill>
                  <a:srgbClr val="0000FF"/>
                </a:solidFill>
              </a:rPr>
              <a:t> 240 vellum pages</a:t>
            </a:r>
            <a:r>
              <a:rPr lang="en-US" dirty="0"/>
              <a:t>, most with </a:t>
            </a:r>
            <a:r>
              <a:rPr lang="en-US" dirty="0">
                <a:solidFill>
                  <a:srgbClr val="0000FF"/>
                </a:solidFill>
              </a:rPr>
              <a:t>illustrations</a:t>
            </a:r>
            <a:r>
              <a:rPr lang="en-US" dirty="0"/>
              <a:t>. Much of the </a:t>
            </a:r>
            <a:r>
              <a:rPr lang="en-US" dirty="0">
                <a:solidFill>
                  <a:srgbClr val="0000FF"/>
                </a:solidFill>
              </a:rPr>
              <a:t>manuscript resembles herbal manuscripts </a:t>
            </a:r>
            <a:r>
              <a:rPr lang="en-US" dirty="0"/>
              <a:t>of the </a:t>
            </a:r>
            <a:r>
              <a:rPr lang="en-US" dirty="0">
                <a:solidFill>
                  <a:srgbClr val="0000FF"/>
                </a:solidFill>
              </a:rPr>
              <a:t>1500s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seeming</a:t>
            </a:r>
            <a:r>
              <a:rPr lang="en-US" dirty="0"/>
              <a:t> to </a:t>
            </a:r>
            <a:r>
              <a:rPr lang="en-US" dirty="0">
                <a:solidFill>
                  <a:srgbClr val="0000FF"/>
                </a:solidFill>
              </a:rPr>
              <a:t>present illustrations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</a:rPr>
              <a:t>information</a:t>
            </a:r>
            <a:r>
              <a:rPr lang="en-US" dirty="0"/>
              <a:t> about </a:t>
            </a:r>
            <a:r>
              <a:rPr lang="en-US" dirty="0">
                <a:solidFill>
                  <a:srgbClr val="0000FF"/>
                </a:solidFill>
              </a:rPr>
              <a:t>plants</a:t>
            </a:r>
            <a:r>
              <a:rPr lang="en-US" dirty="0"/>
              <a:t> and their </a:t>
            </a:r>
            <a:r>
              <a:rPr lang="en-US" dirty="0">
                <a:solidFill>
                  <a:srgbClr val="0000FF"/>
                </a:solidFill>
              </a:rPr>
              <a:t>possible uses</a:t>
            </a:r>
            <a:r>
              <a:rPr lang="en-US" dirty="0"/>
              <a:t> for </a:t>
            </a:r>
            <a:r>
              <a:rPr lang="en-US" dirty="0">
                <a:solidFill>
                  <a:srgbClr val="0000FF"/>
                </a:solidFill>
              </a:rPr>
              <a:t>medical purposes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 we identify content words and function words?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5407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2200" y="2057401"/>
            <a:ext cx="7454900" cy="13652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Measure the saliency of a word in a page with TF-IDF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 we identify content words and function words?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670300" y="4203699"/>
            <a:ext cx="2286000" cy="1016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 times that word </a:t>
            </a:r>
            <a:r>
              <a:rPr lang="en-US" i="1" dirty="0" smtClean="0"/>
              <a:t>w</a:t>
            </a:r>
            <a:r>
              <a:rPr lang="en-US" dirty="0" smtClean="0"/>
              <a:t> occurs in page </a:t>
            </a:r>
            <a:r>
              <a:rPr lang="en-US" i="1" dirty="0" smtClean="0"/>
              <a:t>d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718300" y="4533897"/>
            <a:ext cx="1828800" cy="10033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 pages that contain word </a:t>
            </a:r>
            <a:r>
              <a:rPr lang="en-US" i="1" dirty="0" smtClean="0"/>
              <a:t>w</a:t>
            </a:r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100" y="3359150"/>
            <a:ext cx="76962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574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 we identify content words and function words?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543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726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 we identify content words and function words?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5500" y="1981200"/>
            <a:ext cx="7617791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As a control:</a:t>
            </a:r>
            <a:br>
              <a:rPr lang="en-US" sz="2800" dirty="0" smtClean="0"/>
            </a:br>
            <a:r>
              <a:rPr lang="en-US" sz="2800" dirty="0" smtClean="0"/>
              <a:t>Scramble words across text and repaginate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447913"/>
            <a:ext cx="91440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08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 the content words indicate topics?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618362567"/>
              </p:ext>
            </p:extLst>
          </p:nvPr>
        </p:nvGraphicFramePr>
        <p:xfrm>
          <a:off x="304800" y="1600200"/>
          <a:ext cx="8559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231509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4191000" y="685800"/>
            <a:ext cx="4870450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1864  Ethel Boole born in England</a:t>
            </a:r>
          </a:p>
          <a:p>
            <a:r>
              <a:rPr lang="en-US" b="0" dirty="0"/>
              <a:t>1865  WV born in Lithuania</a:t>
            </a:r>
          </a:p>
          <a:p>
            <a:r>
              <a:rPr lang="en-US" b="0" dirty="0"/>
              <a:t>1885  WV imprisoned, Polish nationalist</a:t>
            </a:r>
          </a:p>
          <a:p>
            <a:r>
              <a:rPr lang="en-US" b="0" dirty="0"/>
              <a:t>1890  WV &amp; EB meet, marry in 1902</a:t>
            </a:r>
          </a:p>
          <a:p>
            <a:r>
              <a:rPr lang="en-US" b="0" dirty="0"/>
              <a:t>1898  WV publishes first book list</a:t>
            </a:r>
          </a:p>
          <a:p>
            <a:r>
              <a:rPr lang="en-US" b="0" dirty="0"/>
              <a:t>1912  WV acquires VMS in “ancient castle”</a:t>
            </a:r>
          </a:p>
          <a:p>
            <a:r>
              <a:rPr lang="en-US" b="0" dirty="0"/>
              <a:t>1914  WV moves to USA, opens bookshop</a:t>
            </a:r>
          </a:p>
          <a:p>
            <a:r>
              <a:rPr lang="en-US" b="0" dirty="0"/>
              <a:t>1919  WV sends </a:t>
            </a:r>
            <a:r>
              <a:rPr lang="en-US" b="0" dirty="0" err="1"/>
              <a:t>photostatic</a:t>
            </a:r>
            <a:r>
              <a:rPr lang="en-US" b="0" dirty="0"/>
              <a:t> copies of VMS</a:t>
            </a:r>
          </a:p>
          <a:p>
            <a:r>
              <a:rPr lang="en-US" b="0" dirty="0"/>
              <a:t>1919  Copying reveals de </a:t>
            </a:r>
            <a:r>
              <a:rPr lang="en-US" b="0" dirty="0" err="1"/>
              <a:t>Tepencz</a:t>
            </a:r>
            <a:r>
              <a:rPr lang="en-US" b="0" dirty="0"/>
              <a:t> signature</a:t>
            </a:r>
          </a:p>
          <a:p>
            <a:r>
              <a:rPr lang="en-US" b="0" dirty="0"/>
              <a:t>1919  WV writes to Bohemian State </a:t>
            </a:r>
            <a:r>
              <a:rPr lang="en-US" b="0" dirty="0" err="1"/>
              <a:t>Archvs</a:t>
            </a:r>
            <a:endParaRPr lang="en-US" b="0" dirty="0"/>
          </a:p>
          <a:p>
            <a:r>
              <a:rPr lang="en-US" b="0" dirty="0"/>
              <a:t>1921  WV presents VMS + </a:t>
            </a:r>
            <a:r>
              <a:rPr lang="en-US" dirty="0" smtClean="0"/>
              <a:t>inserted letter</a:t>
            </a:r>
            <a:endParaRPr lang="en-US" dirty="0"/>
          </a:p>
          <a:p>
            <a:r>
              <a:rPr lang="en-US" b="0" dirty="0"/>
              <a:t>          mentioning </a:t>
            </a:r>
            <a:r>
              <a:rPr lang="en-US" b="0" dirty="0" smtClean="0"/>
              <a:t>Francis Bacon</a:t>
            </a:r>
            <a:r>
              <a:rPr lang="en-US" b="0" dirty="0"/>
              <a:t>, $160k price</a:t>
            </a:r>
          </a:p>
          <a:p>
            <a:r>
              <a:rPr lang="en-US" b="0" dirty="0"/>
              <a:t>1921  </a:t>
            </a:r>
            <a:r>
              <a:rPr lang="en-US" b="0" dirty="0" err="1"/>
              <a:t>Newbold</a:t>
            </a:r>
            <a:r>
              <a:rPr lang="en-US" b="0" dirty="0"/>
              <a:t> &amp; WV announce decipherment</a:t>
            </a:r>
          </a:p>
          <a:p>
            <a:r>
              <a:rPr lang="en-US" b="0" dirty="0"/>
              <a:t>1930  WV dies.  VMS placed in vault, $100k</a:t>
            </a:r>
          </a:p>
          <a:p>
            <a:r>
              <a:rPr lang="en-US" b="0" dirty="0"/>
              <a:t>1931  VMS appraised at $19,400</a:t>
            </a:r>
          </a:p>
          <a:p>
            <a:r>
              <a:rPr lang="en-US" b="0" dirty="0"/>
              <a:t>1960  Ethel dies, VMS to secretary Ann </a:t>
            </a:r>
            <a:r>
              <a:rPr lang="en-US" b="0" dirty="0" err="1"/>
              <a:t>Nill</a:t>
            </a:r>
            <a:endParaRPr lang="en-US" b="0" dirty="0"/>
          </a:p>
          <a:p>
            <a:r>
              <a:rPr lang="en-US" b="0" dirty="0"/>
              <a:t>          “Castle” revealed as Villa </a:t>
            </a:r>
            <a:r>
              <a:rPr lang="en-US" b="0" dirty="0" err="1"/>
              <a:t>Mondragone</a:t>
            </a:r>
            <a:endParaRPr lang="en-US" b="0" dirty="0"/>
          </a:p>
          <a:p>
            <a:r>
              <a:rPr lang="en-US" b="0" dirty="0"/>
              <a:t>1961  NY dealer Hans Kraus buys for $24,500</a:t>
            </a:r>
          </a:p>
          <a:p>
            <a:r>
              <a:rPr lang="en-US" b="0" dirty="0"/>
              <a:t>1969  Kraus donates VMS to Yale</a:t>
            </a:r>
          </a:p>
          <a:p>
            <a:r>
              <a:rPr lang="en-US" b="0" dirty="0"/>
              <a:t>1972  </a:t>
            </a:r>
            <a:r>
              <a:rPr lang="en-US" b="0" dirty="0" err="1"/>
              <a:t>Brumbaugh</a:t>
            </a:r>
            <a:r>
              <a:rPr lang="en-US" b="0" dirty="0"/>
              <a:t> finds WV letters in BSA</a:t>
            </a:r>
          </a:p>
          <a:p>
            <a:r>
              <a:rPr lang="en-US" b="0" dirty="0"/>
              <a:t>200x  </a:t>
            </a:r>
            <a:r>
              <a:rPr lang="en-US" b="0" dirty="0" err="1"/>
              <a:t>Zandbergen</a:t>
            </a:r>
            <a:r>
              <a:rPr lang="en-US" b="0" dirty="0"/>
              <a:t> finds 1639 </a:t>
            </a:r>
            <a:r>
              <a:rPr lang="en-US" b="0" dirty="0" err="1"/>
              <a:t>Baresch</a:t>
            </a:r>
            <a:r>
              <a:rPr lang="en-US" b="0" dirty="0"/>
              <a:t> letter</a:t>
            </a:r>
          </a:p>
          <a:p>
            <a:r>
              <a:rPr lang="en-US" b="0" dirty="0"/>
              <a:t>          in newly online </a:t>
            </a:r>
            <a:r>
              <a:rPr lang="en-US" b="0" dirty="0" err="1"/>
              <a:t>Kircher</a:t>
            </a:r>
            <a:r>
              <a:rPr lang="en-US" b="0" dirty="0"/>
              <a:t> archive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785813" y="69850"/>
            <a:ext cx="69056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4000" b="0"/>
              <a:t>History of Voynich Manuscript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4267200" y="762000"/>
            <a:ext cx="4724400" cy="2743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4267200" y="4343400"/>
            <a:ext cx="4724400" cy="2514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2534" name="Picture 6"/>
          <p:cNvPicPr>
            <a:picLocks noGrp="1" noChangeAspect="1" noChangeArrowheads="1"/>
          </p:cNvPicPr>
          <p:nvPr>
            <p:ph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716213" y="2667000"/>
            <a:ext cx="1136650" cy="1706563"/>
          </a:xfrm>
          <a:noFill/>
          <a:ln/>
        </p:spPr>
      </p:pic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828800" y="4256088"/>
            <a:ext cx="2316163" cy="5810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/>
              <a:t>William Newbold,</a:t>
            </a:r>
          </a:p>
          <a:p>
            <a:r>
              <a:rPr lang="en-US" sz="1600"/>
              <a:t>Polymath, PhD UPenn</a:t>
            </a:r>
          </a:p>
        </p:txBody>
      </p:sp>
      <p:pic>
        <p:nvPicPr>
          <p:cNvPr id="22541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0413" y="1447800"/>
            <a:ext cx="1220787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542" name="Text Box 14"/>
          <p:cNvSpPr txBox="1">
            <a:spLocks noChangeArrowheads="1"/>
          </p:cNvSpPr>
          <p:nvPr/>
        </p:nvSpPr>
        <p:spPr bwMode="auto">
          <a:xfrm>
            <a:off x="5867400" y="1420813"/>
            <a:ext cx="24685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/>
              <a:t>Wilfrid Michael Voynich</a:t>
            </a:r>
          </a:p>
          <a:p>
            <a:r>
              <a:rPr lang="en-US" sz="1600"/>
              <a:t>book dealer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words and function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FF"/>
                </a:solidFill>
              </a:rPr>
              <a:t>Conclusion:</a:t>
            </a:r>
          </a:p>
          <a:p>
            <a:pPr marL="0" indent="0" algn="ctr">
              <a:buNone/>
            </a:pPr>
            <a:r>
              <a:rPr lang="en-US" dirty="0" smtClean="0"/>
              <a:t>Some words are “</a:t>
            </a:r>
            <a:r>
              <a:rPr lang="en-US" dirty="0" err="1" smtClean="0"/>
              <a:t>bursty</a:t>
            </a:r>
            <a:r>
              <a:rPr lang="en-US" dirty="0" smtClean="0"/>
              <a:t>” within </a:t>
            </a:r>
            <a:r>
              <a:rPr lang="en-US" dirty="0"/>
              <a:t>a</a:t>
            </a:r>
            <a:r>
              <a:rPr lang="en-US" dirty="0" smtClean="0"/>
              <a:t> page or groups of pages,</a:t>
            </a:r>
            <a:br>
              <a:rPr lang="en-US" dirty="0" smtClean="0"/>
            </a:br>
            <a:r>
              <a:rPr lang="en-US" dirty="0" smtClean="0"/>
              <a:t>other words are more uniformly distributed across the manuscript</a:t>
            </a:r>
            <a:br>
              <a:rPr lang="en-US" dirty="0" smtClean="0"/>
            </a:b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651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C:\Users\knight\Desktop\rr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4213728" cy="512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the pages in order?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420605" y="1629814"/>
            <a:ext cx="3391153" cy="2012999"/>
          </a:xfrm>
          <a:prstGeom prst="wedgeRoundRectCallout">
            <a:avLst>
              <a:gd name="adj1" fmla="val -69917"/>
              <a:gd name="adj2" fmla="val -51891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Numbers were added by later owners.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What can the text tell us about the manuscript’s page order?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0023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the pages in order?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Measure similarity between a pair of pages using cosine similarity (with bag-of-words)</a:t>
            </a:r>
          </a:p>
          <a:p>
            <a:r>
              <a:rPr lang="en-US" sz="2800" dirty="0" smtClean="0"/>
              <a:t>Count the % of pages </a:t>
            </a:r>
            <a:r>
              <a:rPr lang="en-US" sz="2800" i="1" dirty="0" smtClean="0"/>
              <a:t>P</a:t>
            </a:r>
            <a:r>
              <a:rPr lang="en-US" sz="2800" dirty="0" smtClean="0"/>
              <a:t> where the most similar page to </a:t>
            </a:r>
            <a:r>
              <a:rPr lang="en-US" sz="2800" i="1" dirty="0" smtClean="0"/>
              <a:t>P</a:t>
            </a:r>
            <a:r>
              <a:rPr lang="en-US" sz="2800" dirty="0" smtClean="0"/>
              <a:t> is adjacent to it</a:t>
            </a:r>
          </a:p>
          <a:p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xmlns="" val="654733159"/>
              </p:ext>
            </p:extLst>
          </p:nvPr>
        </p:nvGraphicFramePr>
        <p:xfrm>
          <a:off x="235680" y="3836551"/>
          <a:ext cx="8720106" cy="2893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243726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The 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656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night\Desktop\rr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68083"/>
            <a:ext cx="4213728" cy="512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 text prose?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6952517" y="2579524"/>
            <a:ext cx="1734283" cy="746361"/>
          </a:xfrm>
          <a:prstGeom prst="wedgeRoundRectCallout">
            <a:avLst>
              <a:gd name="adj1" fmla="val -81230"/>
              <a:gd name="adj2" fmla="val -29924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Paragraph structure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68930" y="3283681"/>
            <a:ext cx="1891402" cy="1309403"/>
          </a:xfrm>
          <a:prstGeom prst="wedgeRoundRectCallout">
            <a:avLst>
              <a:gd name="adj1" fmla="val 77313"/>
              <a:gd name="adj2" fmla="val -6593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Special ligatures at beginning of “paragraphs”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4601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 text prose?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465597540"/>
              </p:ext>
            </p:extLst>
          </p:nvPr>
        </p:nvGraphicFramePr>
        <p:xfrm>
          <a:off x="273894" y="1296309"/>
          <a:ext cx="4819381" cy="4687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6059838"/>
            <a:ext cx="447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Characters that begin a word token</a:t>
            </a:r>
            <a:endParaRPr lang="en-US" sz="2000" dirty="0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922208149"/>
              </p:ext>
            </p:extLst>
          </p:nvPr>
        </p:nvGraphicFramePr>
        <p:xfrm>
          <a:off x="4870690" y="1417638"/>
          <a:ext cx="4187083" cy="4465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441879" y="6059838"/>
            <a:ext cx="3544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Characters that begin a line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44025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Chart bld="category"/>
        </p:bldSub>
      </p:bldGraphic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 text prose?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347232335"/>
              </p:ext>
            </p:extLst>
          </p:nvPr>
        </p:nvGraphicFramePr>
        <p:xfrm>
          <a:off x="273894" y="1296309"/>
          <a:ext cx="4819381" cy="4687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6059838"/>
            <a:ext cx="4243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Characters that end a word token</a:t>
            </a:r>
            <a:endParaRPr lang="en-US" sz="2000" dirty="0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166184547"/>
              </p:ext>
            </p:extLst>
          </p:nvPr>
        </p:nvGraphicFramePr>
        <p:xfrm>
          <a:off x="4870690" y="1417638"/>
          <a:ext cx="4187083" cy="4465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441879" y="6059838"/>
            <a:ext cx="3316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Characters that end a line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52634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Chart bld="category"/>
        </p:bldSub>
      </p:bldGraphic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 text prose?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04551"/>
            <a:ext cx="8229600" cy="211112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FF"/>
                </a:solidFill>
              </a:rPr>
              <a:t>Conclusion:</a:t>
            </a:r>
          </a:p>
          <a:p>
            <a:pPr marL="0" indent="0" algn="ctr">
              <a:buNone/>
            </a:pPr>
            <a:r>
              <a:rPr lang="en-US" dirty="0" smtClean="0"/>
              <a:t>Lines begin and end disproportionately often with certain characters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25388" y="4939478"/>
            <a:ext cx="1333500" cy="1625600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482175" y="4415673"/>
            <a:ext cx="3117149" cy="1197714"/>
          </a:xfrm>
          <a:prstGeom prst="wedgeRectCallout">
            <a:avLst>
              <a:gd name="adj1" fmla="val 81250"/>
              <a:gd name="adj2" fmla="val 6611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omic Sans MS"/>
                <a:cs typeface="Comic Sans MS"/>
              </a:rPr>
              <a:t>The line is a functional </a:t>
            </a:r>
            <a:r>
              <a:rPr lang="en-US" sz="2200" dirty="0" smtClean="0">
                <a:solidFill>
                  <a:schemeClr val="tx1"/>
                </a:solidFill>
                <a:latin typeface="Comic Sans MS"/>
                <a:cs typeface="Comic Sans MS"/>
              </a:rPr>
              <a:t>entity…</a:t>
            </a:r>
            <a:endParaRPr lang="en-US" sz="22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929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predictable are word sequences?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3903697"/>
          </a:xfrm>
        </p:spPr>
        <p:txBody>
          <a:bodyPr/>
          <a:lstStyle/>
          <a:p>
            <a:r>
              <a:rPr lang="en-US" sz="2800" dirty="0" smtClean="0"/>
              <a:t>Guess most likely word to follow current word</a:t>
            </a:r>
            <a:endParaRPr lang="en-US" sz="2800" dirty="0"/>
          </a:p>
          <a:p>
            <a:r>
              <a:rPr lang="en-US" sz="2800" dirty="0" smtClean="0"/>
              <a:t>Simulate game from bigram probabilities </a:t>
            </a:r>
            <a:br>
              <a:rPr lang="en-US" sz="2800" dirty="0" smtClean="0"/>
            </a:br>
            <a:r>
              <a:rPr lang="en-US" sz="2000" dirty="0" smtClean="0"/>
              <a:t>90-10 train-test splits</a:t>
            </a:r>
            <a:endParaRPr lang="en-US" sz="2000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xmlns="" val="3687291063"/>
              </p:ext>
            </p:extLst>
          </p:nvPr>
        </p:nvGraphicFramePr>
        <p:xfrm>
          <a:off x="317487" y="3318968"/>
          <a:ext cx="8369313" cy="3539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419015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Sub>
          <a:bldChart bld="category"/>
        </p:bldSub>
      </p:bldGraphic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there collocations?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300" y="1600200"/>
            <a:ext cx="7010400" cy="127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Measure ‘</a:t>
            </a:r>
            <a:r>
              <a:rPr lang="en-US" dirty="0" err="1" smtClean="0"/>
              <a:t>collocationness</a:t>
            </a:r>
            <a:r>
              <a:rPr lang="en-US" dirty="0" smtClean="0"/>
              <a:t>’ with mutual information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45150" y="2730499"/>
            <a:ext cx="2984500" cy="1016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Probability of word x and word y co-occurring at a fixed distance apart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4650" y="3886200"/>
            <a:ext cx="8445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5635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631825" y="69850"/>
            <a:ext cx="79787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4000" b="0"/>
              <a:t>One-Page Letter Tucked Into VMS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212725" y="1060450"/>
            <a:ext cx="5822950" cy="5035550"/>
          </a:xfrm>
          <a:prstGeom prst="rect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Reverend and Distinguished Sir; Father in Christ:</a:t>
            </a:r>
          </a:p>
          <a:p>
            <a:endParaRPr lang="en-US" b="0"/>
          </a:p>
          <a:p>
            <a:r>
              <a:rPr lang="en-US" b="0"/>
              <a:t>This book bequeathed to me by an intimate friend,</a:t>
            </a:r>
          </a:p>
          <a:p>
            <a:r>
              <a:rPr lang="en-US" b="0"/>
              <a:t>I destined for you, </a:t>
            </a:r>
            <a:r>
              <a:rPr lang="en-US"/>
              <a:t>my very dear</a:t>
            </a:r>
            <a:r>
              <a:rPr lang="en-US" b="0"/>
              <a:t> </a:t>
            </a:r>
            <a:r>
              <a:rPr lang="en-US"/>
              <a:t>Athanasius</a:t>
            </a:r>
            <a:r>
              <a:rPr lang="en-US" b="0"/>
              <a:t> [</a:t>
            </a:r>
            <a:r>
              <a:rPr lang="en-US"/>
              <a:t>Kircher</a:t>
            </a:r>
            <a:r>
              <a:rPr lang="en-US" b="0"/>
              <a:t>],</a:t>
            </a:r>
          </a:p>
          <a:p>
            <a:r>
              <a:rPr lang="en-US" b="0"/>
              <a:t>as soon as it came into my possession, for I was</a:t>
            </a:r>
          </a:p>
          <a:p>
            <a:r>
              <a:rPr lang="en-US" b="0"/>
              <a:t>convinced that it could be read by no one except</a:t>
            </a:r>
          </a:p>
          <a:p>
            <a:r>
              <a:rPr lang="en-US" b="0"/>
              <a:t>yourself.  The </a:t>
            </a:r>
            <a:r>
              <a:rPr lang="en-US"/>
              <a:t>former owner</a:t>
            </a:r>
            <a:r>
              <a:rPr lang="en-US" b="0"/>
              <a:t> of this book once asked </a:t>
            </a:r>
          </a:p>
          <a:p>
            <a:r>
              <a:rPr lang="en-US" b="0"/>
              <a:t>your opinion by letter … Accept now this token …</a:t>
            </a:r>
          </a:p>
          <a:p>
            <a:r>
              <a:rPr lang="en-US" b="0"/>
              <a:t>Dr Raphael, tutor in the Bohemian language to</a:t>
            </a:r>
          </a:p>
          <a:p>
            <a:r>
              <a:rPr lang="en-US" b="0"/>
              <a:t>Ferdinand III, then King of Bohemia, told me the said</a:t>
            </a:r>
          </a:p>
          <a:p>
            <a:r>
              <a:rPr lang="en-US" b="0"/>
              <a:t>book </a:t>
            </a:r>
            <a:r>
              <a:rPr lang="en-US"/>
              <a:t>had belonged to the Emperor Rudolf</a:t>
            </a:r>
            <a:r>
              <a:rPr lang="en-US" b="0"/>
              <a:t> and that</a:t>
            </a:r>
          </a:p>
          <a:p>
            <a:r>
              <a:rPr lang="en-US" b="0"/>
              <a:t>he presented the bearer who brought him the book</a:t>
            </a:r>
          </a:p>
          <a:p>
            <a:r>
              <a:rPr lang="en-US" b="0"/>
              <a:t>600 ducats.  He believed the author was </a:t>
            </a:r>
            <a:r>
              <a:rPr lang="en-US"/>
              <a:t>Roger Bacon</a:t>
            </a:r>
            <a:r>
              <a:rPr lang="en-US" b="0"/>
              <a:t>,</a:t>
            </a:r>
          </a:p>
          <a:p>
            <a:r>
              <a:rPr lang="en-US" b="0"/>
              <a:t>the Englishman.  On this point I suspend judgment …</a:t>
            </a:r>
          </a:p>
          <a:p>
            <a:r>
              <a:rPr lang="en-US" b="0"/>
              <a:t>At the command of your reverence,</a:t>
            </a:r>
          </a:p>
          <a:p>
            <a:endParaRPr lang="en-US" b="0"/>
          </a:p>
          <a:p>
            <a:r>
              <a:rPr lang="en-US" b="0"/>
              <a:t>Joannes Marcus </a:t>
            </a:r>
            <a:r>
              <a:rPr lang="en-US"/>
              <a:t>Marci</a:t>
            </a:r>
            <a:r>
              <a:rPr lang="en-US" b="0"/>
              <a:t> of Cronland</a:t>
            </a:r>
          </a:p>
          <a:p>
            <a:r>
              <a:rPr lang="en-US" b="0"/>
              <a:t>Prague, 19 August, 1665(6?)</a:t>
            </a:r>
          </a:p>
        </p:txBody>
      </p:sp>
      <p:pic>
        <p:nvPicPr>
          <p:cNvPr id="14343" name="Picture 7"/>
          <p:cNvPicPr>
            <a:picLocks noGrp="1" noChangeAspect="1" noChangeArrowheads="1"/>
          </p:cNvPicPr>
          <p:nvPr>
            <p:ph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019800" y="838200"/>
            <a:ext cx="1095375" cy="1304925"/>
          </a:xfrm>
          <a:noFill/>
          <a:ln/>
        </p:spPr>
      </p:pic>
      <p:pic>
        <p:nvPicPr>
          <p:cNvPr id="14348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35675" y="3352800"/>
            <a:ext cx="1127125" cy="147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52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4876800"/>
            <a:ext cx="11271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56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2209800"/>
            <a:ext cx="10287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359" name="Text Box 23"/>
          <p:cNvSpPr txBox="1">
            <a:spLocks noChangeArrowheads="1"/>
          </p:cNvSpPr>
          <p:nvPr/>
        </p:nvSpPr>
        <p:spPr bwMode="auto">
          <a:xfrm>
            <a:off x="7118350" y="914400"/>
            <a:ext cx="1797050" cy="503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Kircher,</a:t>
            </a:r>
          </a:p>
          <a:p>
            <a:r>
              <a:rPr lang="en-US" b="0"/>
              <a:t>super-scholar,</a:t>
            </a:r>
          </a:p>
          <a:p>
            <a:r>
              <a:rPr lang="en-US" b="0"/>
              <a:t>recipient of</a:t>
            </a:r>
          </a:p>
          <a:p>
            <a:r>
              <a:rPr lang="en-US" b="0"/>
              <a:t>this letter</a:t>
            </a:r>
          </a:p>
          <a:p>
            <a:endParaRPr lang="en-US" b="0"/>
          </a:p>
          <a:p>
            <a:r>
              <a:rPr lang="en-US" b="0"/>
              <a:t>???,</a:t>
            </a:r>
          </a:p>
          <a:p>
            <a:r>
              <a:rPr lang="en-US" b="0"/>
              <a:t>owned VMS</a:t>
            </a:r>
          </a:p>
          <a:p>
            <a:r>
              <a:rPr lang="en-US" b="0"/>
              <a:t>before Marci</a:t>
            </a:r>
          </a:p>
          <a:p>
            <a:endParaRPr lang="en-US" b="0"/>
          </a:p>
          <a:p>
            <a:r>
              <a:rPr lang="en-US" b="0"/>
              <a:t>Emperor</a:t>
            </a:r>
          </a:p>
          <a:p>
            <a:r>
              <a:rPr lang="en-US" b="0"/>
              <a:t>Rudolf,</a:t>
            </a:r>
          </a:p>
          <a:p>
            <a:r>
              <a:rPr lang="en-US" b="0"/>
              <a:t>paid 600 ducats</a:t>
            </a:r>
          </a:p>
          <a:p>
            <a:r>
              <a:rPr lang="en-US" b="0"/>
              <a:t>for VMS</a:t>
            </a:r>
          </a:p>
          <a:p>
            <a:endParaRPr lang="en-US" b="0"/>
          </a:p>
          <a:p>
            <a:endParaRPr lang="en-US" b="0"/>
          </a:p>
          <a:p>
            <a:r>
              <a:rPr lang="en-US" b="0"/>
              <a:t>Roger Bacon</a:t>
            </a:r>
          </a:p>
          <a:p>
            <a:r>
              <a:rPr lang="en-US" b="0"/>
              <a:t>(1214-94)</a:t>
            </a:r>
          </a:p>
          <a:p>
            <a:r>
              <a:rPr lang="en-US" b="0"/>
              <a:t>“first scientist”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there collocations?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861267140"/>
              </p:ext>
            </p:extLst>
          </p:nvPr>
        </p:nvGraphicFramePr>
        <p:xfrm>
          <a:off x="406400" y="1417638"/>
          <a:ext cx="8280400" cy="5148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1309824" y="1995664"/>
            <a:ext cx="2804975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Cruise Lines, blood cell, privately funded, several hundred, Wall </a:t>
            </a:r>
            <a:r>
              <a:rPr lang="en-US" sz="1600" dirty="0" smtClean="0"/>
              <a:t>Street</a:t>
            </a:r>
            <a:endParaRPr lang="en-US" sz="1600" dirty="0"/>
          </a:p>
        </p:txBody>
      </p:sp>
      <p:sp>
        <p:nvSpPr>
          <p:cNvPr id="8" name="Rounded Rectangle 7"/>
          <p:cNvSpPr/>
          <p:nvPr/>
        </p:nvSpPr>
        <p:spPr>
          <a:xfrm>
            <a:off x="2789375" y="2971800"/>
            <a:ext cx="1955800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Alfred Knopf, Wall Journal, Neither nor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851400" y="2971800"/>
            <a:ext cx="2133600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one-year mortgages, former mayor,  At time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010400" y="3187700"/>
            <a:ext cx="2057400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emissions acid, entitles buy, couldn’t comment</a:t>
            </a:r>
          </a:p>
        </p:txBody>
      </p:sp>
    </p:spTree>
    <p:extLst>
      <p:ext uri="{BB962C8B-B14F-4D97-AF65-F5344CB8AC3E}">
        <p14:creationId xmlns:p14="http://schemas.microsoft.com/office/powerpoint/2010/main" xmlns="" val="29690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category"/>
        </p:bldSub>
      </p:bldGraphic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there collocations?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542201529"/>
              </p:ext>
            </p:extLst>
          </p:nvPr>
        </p:nvGraphicFramePr>
        <p:xfrm>
          <a:off x="406400" y="1417638"/>
          <a:ext cx="8280400" cy="5148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399846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category"/>
        </p:bldSub>
      </p:bldGraphic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there collocations?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60400" y="2032000"/>
            <a:ext cx="7823200" cy="4094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FF"/>
                </a:solidFill>
              </a:rPr>
              <a:t>Conclusion:</a:t>
            </a:r>
          </a:p>
          <a:p>
            <a:pPr marL="0" indent="0" algn="ctr">
              <a:buNone/>
            </a:pPr>
            <a:r>
              <a:rPr lang="en-US" dirty="0" smtClean="0"/>
              <a:t>Weak adjacent-word collocations</a:t>
            </a:r>
          </a:p>
          <a:p>
            <a:pPr marL="0" indent="0" algn="ctr">
              <a:buNone/>
            </a:pPr>
            <a:r>
              <a:rPr lang="en-US" dirty="0" smtClean="0"/>
              <a:t>No long-range collocations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499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The Word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918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Word length </a:t>
            </a:r>
            <a:r>
              <a:rPr lang="en-US" dirty="0"/>
              <a:t>d</a:t>
            </a:r>
            <a:r>
              <a:rPr lang="en-US" dirty="0" smtClean="0"/>
              <a:t>istribution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523277160"/>
              </p:ext>
            </p:extLst>
          </p:nvPr>
        </p:nvGraphicFramePr>
        <p:xfrm>
          <a:off x="170213" y="1600200"/>
          <a:ext cx="8851038" cy="4894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118221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Chart bld="series"/>
        </p:bldSub>
      </p:bldGraphic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Word-internal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56999"/>
          </a:xfrm>
        </p:spPr>
        <p:txBody>
          <a:bodyPr/>
          <a:lstStyle/>
          <a:p>
            <a:r>
              <a:rPr lang="en-US" dirty="0" smtClean="0"/>
              <a:t>Repeat predictability simulation with letters (including spaces)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xmlns="" val="2348302344"/>
              </p:ext>
            </p:extLst>
          </p:nvPr>
        </p:nvGraphicFramePr>
        <p:xfrm>
          <a:off x="144313" y="2857199"/>
          <a:ext cx="8846356" cy="3852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276511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70037"/>
            <a:ext cx="8229600" cy="4525963"/>
          </a:xfrm>
        </p:spPr>
        <p:txBody>
          <a:bodyPr/>
          <a:lstStyle/>
          <a:p>
            <a:r>
              <a:rPr lang="en-US" sz="2800" dirty="0" err="1" smtClean="0"/>
              <a:t>Voynich</a:t>
            </a:r>
            <a:r>
              <a:rPr lang="en-US" sz="2800" dirty="0" smtClean="0"/>
              <a:t> Manuscript</a:t>
            </a:r>
          </a:p>
          <a:p>
            <a:pPr lvl="1"/>
            <a:r>
              <a:rPr lang="en-US" sz="2400" dirty="0" smtClean="0"/>
              <a:t>What it is 			</a:t>
            </a:r>
            <a:r>
              <a:rPr lang="en-US" sz="2400" dirty="0" smtClean="0">
                <a:sym typeface="Wingdings" pitchFamily="2" charset="2"/>
              </a:rPr>
              <a:t> pretty clear</a:t>
            </a:r>
          </a:p>
          <a:p>
            <a:pPr lvl="1"/>
            <a:r>
              <a:rPr lang="en-US" sz="2400" dirty="0" smtClean="0">
                <a:sym typeface="Wingdings" pitchFamily="2" charset="2"/>
              </a:rPr>
              <a:t>Where it came from 		 still many theories</a:t>
            </a:r>
          </a:p>
          <a:p>
            <a:pPr lvl="1"/>
            <a:r>
              <a:rPr lang="en-US" sz="2400" dirty="0" smtClean="0">
                <a:sym typeface="Wingdings" pitchFamily="2" charset="2"/>
              </a:rPr>
              <a:t>What it means 		 totally unclear</a:t>
            </a:r>
          </a:p>
          <a:p>
            <a:endParaRPr lang="en-US" sz="1800" dirty="0" smtClean="0"/>
          </a:p>
          <a:p>
            <a:r>
              <a:rPr lang="en-US" sz="2800" dirty="0" smtClean="0"/>
              <a:t>Lots more room </a:t>
            </a:r>
            <a:r>
              <a:rPr lang="en-US" sz="2800" dirty="0"/>
              <a:t>for </a:t>
            </a:r>
            <a:r>
              <a:rPr lang="en-US" sz="2800" dirty="0" smtClean="0"/>
              <a:t>computer techniques:</a:t>
            </a:r>
            <a:endParaRPr lang="en-US" sz="2800" dirty="0"/>
          </a:p>
          <a:p>
            <a:pPr lvl="1"/>
            <a:r>
              <a:rPr lang="en-US" sz="2400" dirty="0" smtClean="0"/>
              <a:t>Transcription</a:t>
            </a:r>
          </a:p>
          <a:p>
            <a:pPr lvl="1"/>
            <a:r>
              <a:rPr lang="en-US" sz="2400" dirty="0" smtClean="0"/>
              <a:t>Determining </a:t>
            </a:r>
            <a:r>
              <a:rPr lang="en-US" sz="2400" dirty="0"/>
              <a:t>relations between words and pictures</a:t>
            </a:r>
          </a:p>
          <a:p>
            <a:pPr lvl="1"/>
            <a:r>
              <a:rPr lang="en-US" sz="2400" dirty="0"/>
              <a:t>Identification of “topics</a:t>
            </a:r>
            <a:r>
              <a:rPr lang="en-US" sz="2400" dirty="0" smtClean="0"/>
              <a:t>”</a:t>
            </a:r>
            <a:endParaRPr lang="en-US" sz="2400" dirty="0"/>
          </a:p>
          <a:p>
            <a:pPr lvl="1"/>
            <a:r>
              <a:rPr lang="en-US" sz="2400" dirty="0"/>
              <a:t>More </a:t>
            </a:r>
            <a:r>
              <a:rPr lang="en-US" sz="2400" dirty="0" smtClean="0"/>
              <a:t>unsupervised pattern finding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5908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thanks!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7689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10 clusters: English</a:t>
            </a:r>
            <a:endParaRPr lang="en-US" dirty="0">
              <a:latin typeface="+mn-lt"/>
            </a:endParaRP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447800"/>
            <a:ext cx="4210050" cy="14626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810000"/>
            <a:ext cx="5153025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18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3810000"/>
            <a:ext cx="3593275" cy="19484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18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87992" y="1447800"/>
            <a:ext cx="4503608" cy="2290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152400" y="3048000"/>
            <a:ext cx="1143000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524000" y="3048000"/>
            <a:ext cx="1143000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819400" y="3048000"/>
            <a:ext cx="1143000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410200" y="5867400"/>
            <a:ext cx="1143000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629400" y="5867400"/>
            <a:ext cx="1143000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848600" y="5867400"/>
            <a:ext cx="1143000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" y="31242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844109" y="31242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etc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39509" y="31242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etc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30309" y="59552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etc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949509" y="59436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etc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68709" y="59436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777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191000" y="685800"/>
            <a:ext cx="4870450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1864  Ethel Boole born in England</a:t>
            </a:r>
          </a:p>
          <a:p>
            <a:r>
              <a:rPr lang="en-US" b="0"/>
              <a:t>1865  WV born in Lithuania</a:t>
            </a:r>
          </a:p>
          <a:p>
            <a:r>
              <a:rPr lang="en-US" b="0"/>
              <a:t>1885  WV imprisoned, Polish nationalist</a:t>
            </a:r>
          </a:p>
          <a:p>
            <a:r>
              <a:rPr lang="en-US" b="0"/>
              <a:t>1890  WV &amp; EB meet, marry in 1902</a:t>
            </a:r>
          </a:p>
          <a:p>
            <a:r>
              <a:rPr lang="en-US" b="0"/>
              <a:t>1898  WV publishes first book list</a:t>
            </a:r>
          </a:p>
          <a:p>
            <a:r>
              <a:rPr lang="en-US" b="0"/>
              <a:t>1912  WV acquires VMS in “ancient castle”</a:t>
            </a:r>
          </a:p>
          <a:p>
            <a:r>
              <a:rPr lang="en-US" b="0"/>
              <a:t>1914  WV moves to USA, opens bookshop</a:t>
            </a:r>
          </a:p>
          <a:p>
            <a:r>
              <a:rPr lang="en-US" b="0"/>
              <a:t>1919  WV sends photostatic copies of VMS</a:t>
            </a:r>
          </a:p>
          <a:p>
            <a:r>
              <a:rPr lang="en-US" b="0"/>
              <a:t>1919  Copying reveals de Tepencz signature</a:t>
            </a:r>
          </a:p>
          <a:p>
            <a:r>
              <a:rPr lang="en-US" b="0"/>
              <a:t>1919  WV writes to Bohemian State Archvs</a:t>
            </a:r>
          </a:p>
          <a:p>
            <a:r>
              <a:rPr lang="en-US" b="0"/>
              <a:t>1921  WV presents VMS + Marci letter</a:t>
            </a:r>
          </a:p>
          <a:p>
            <a:r>
              <a:rPr lang="en-US" b="0"/>
              <a:t>          mentioning Bacon, $160k price</a:t>
            </a:r>
          </a:p>
          <a:p>
            <a:r>
              <a:rPr lang="en-US" b="0"/>
              <a:t>1921  Newbold &amp; WV announce decipherment</a:t>
            </a:r>
          </a:p>
          <a:p>
            <a:r>
              <a:rPr lang="en-US" b="0"/>
              <a:t>1930  WV dies.  VMS placed in vault, $100k</a:t>
            </a:r>
          </a:p>
          <a:p>
            <a:r>
              <a:rPr lang="en-US" b="0"/>
              <a:t>1931  VMS appraised at $19,400</a:t>
            </a:r>
          </a:p>
          <a:p>
            <a:r>
              <a:rPr lang="en-US" b="0"/>
              <a:t>1960  Ethel dies, VMS to secretary Ann Nill</a:t>
            </a:r>
          </a:p>
          <a:p>
            <a:r>
              <a:rPr lang="en-US" b="0"/>
              <a:t>          “Castle” revealed as Villa Mondragone</a:t>
            </a:r>
          </a:p>
          <a:p>
            <a:r>
              <a:rPr lang="en-US" b="0"/>
              <a:t>1961  NY dealer Hans Kraus buys for $24,500</a:t>
            </a:r>
          </a:p>
          <a:p>
            <a:r>
              <a:rPr lang="en-US" b="0"/>
              <a:t>1969  Kraus donates VMS to Yale</a:t>
            </a:r>
          </a:p>
          <a:p>
            <a:r>
              <a:rPr lang="en-US" b="0"/>
              <a:t>1972  Brumbaugh finds WV letters in BSA</a:t>
            </a:r>
          </a:p>
          <a:p>
            <a:r>
              <a:rPr lang="en-US" b="0"/>
              <a:t>200x  Zandbergen finds 1639 Baresch letter</a:t>
            </a:r>
          </a:p>
          <a:p>
            <a:r>
              <a:rPr lang="en-US" b="0"/>
              <a:t>          in newly online Kircher archive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76200" y="1184275"/>
            <a:ext cx="4121150" cy="503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1576-1612  Rudolf II purchases VMS</a:t>
            </a:r>
          </a:p>
          <a:p>
            <a:endParaRPr lang="en-US" b="0"/>
          </a:p>
          <a:p>
            <a:r>
              <a:rPr lang="en-US" b="0"/>
              <a:t>1608-1622  J. de Tepenecz signs VMS</a:t>
            </a:r>
          </a:p>
          <a:p>
            <a:r>
              <a:rPr lang="en-US" b="0"/>
              <a:t>                   in Bohemian court</a:t>
            </a:r>
          </a:p>
          <a:p>
            <a:endParaRPr lang="en-US" b="0"/>
          </a:p>
          <a:p>
            <a:r>
              <a:rPr lang="en-US" b="0"/>
              <a:t>1630s  George Baresch owns VMS</a:t>
            </a:r>
          </a:p>
          <a:p>
            <a:r>
              <a:rPr lang="en-US" b="0"/>
              <a:t>            GB sends letter to Kircher</a:t>
            </a:r>
          </a:p>
          <a:p>
            <a:endParaRPr lang="en-US" b="0"/>
          </a:p>
          <a:p>
            <a:r>
              <a:rPr lang="en-US" b="0"/>
              <a:t>1639  GB writes Kircher again</a:t>
            </a:r>
          </a:p>
          <a:p>
            <a:endParaRPr lang="en-US" b="0"/>
          </a:p>
          <a:p>
            <a:r>
              <a:rPr lang="en-US" b="0"/>
              <a:t>16xx  Marci inherits VMS from GB</a:t>
            </a:r>
          </a:p>
          <a:p>
            <a:endParaRPr lang="en-US" b="0"/>
          </a:p>
          <a:p>
            <a:r>
              <a:rPr lang="en-US" b="0"/>
              <a:t>1665  Marci sends VMS to Kircher</a:t>
            </a:r>
          </a:p>
          <a:p>
            <a:r>
              <a:rPr lang="en-US" b="0"/>
              <a:t>          with letter</a:t>
            </a:r>
          </a:p>
          <a:p>
            <a:endParaRPr lang="en-US" b="0"/>
          </a:p>
          <a:p>
            <a:r>
              <a:rPr lang="en-US" b="0"/>
              <a:t>1665-80  Kircher owns VMS</a:t>
            </a:r>
          </a:p>
          <a:p>
            <a:endParaRPr lang="en-US" b="0"/>
          </a:p>
          <a:p>
            <a:r>
              <a:rPr lang="en-US" b="0"/>
              <a:t>1680  Kircher dies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785813" y="69850"/>
            <a:ext cx="69056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4000" b="0"/>
              <a:t>History of Voynich Manuscript</a:t>
            </a: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152400" y="1752600"/>
            <a:ext cx="4038600" cy="2133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3260725" y="3897313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/>
              <a:t>??</a:t>
            </a: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4267200" y="762000"/>
            <a:ext cx="4724400" cy="2743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4267200" y="4316413"/>
            <a:ext cx="4724400" cy="25415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1" y="152400"/>
            <a:ext cx="3124200" cy="155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8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828800"/>
            <a:ext cx="3874073" cy="1528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8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4129" y="152400"/>
            <a:ext cx="2438401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88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1" y="3429000"/>
            <a:ext cx="2209799" cy="12467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88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1828801"/>
            <a:ext cx="3048000" cy="15275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888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4600" y="3429001"/>
            <a:ext cx="3581400" cy="14535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889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72200" y="3429000"/>
            <a:ext cx="2762250" cy="16242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890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8600" y="4953000"/>
            <a:ext cx="4343400" cy="1839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891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10200" y="5105400"/>
            <a:ext cx="3557588" cy="16897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228600" y="15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0494" y="1752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53200" y="1524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" y="34290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91000" y="182880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14600" y="34290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72200" y="34290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28600" y="495300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410200" y="510540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</a:t>
            </a:r>
            <a:endParaRPr lang="en-US" dirty="0"/>
          </a:p>
        </p:txBody>
      </p:sp>
      <p:pic>
        <p:nvPicPr>
          <p:cNvPr id="122892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429000" y="152400"/>
            <a:ext cx="3071813" cy="1552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429000" y="1524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391400" y="1600200"/>
            <a:ext cx="1308884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10-class</a:t>
            </a:r>
          </a:p>
          <a:p>
            <a:r>
              <a:rPr lang="en-US" dirty="0" smtClean="0"/>
              <a:t>tagging of</a:t>
            </a:r>
          </a:p>
          <a:p>
            <a:r>
              <a:rPr lang="en-US" dirty="0" err="1" smtClean="0"/>
              <a:t>Voynich</a:t>
            </a:r>
            <a:r>
              <a:rPr lang="en-US" dirty="0" smtClean="0"/>
              <a:t>-B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0042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/>
          <p:nvPr/>
        </p:nvGraphicFramePr>
        <p:xfrm>
          <a:off x="3429000" y="104775"/>
          <a:ext cx="2695574" cy="1285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Chart 23"/>
          <p:cNvGraphicFramePr/>
          <p:nvPr/>
        </p:nvGraphicFramePr>
        <p:xfrm>
          <a:off x="6134100" y="123824"/>
          <a:ext cx="2628900" cy="1285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Chart 24"/>
          <p:cNvGraphicFramePr/>
          <p:nvPr/>
        </p:nvGraphicFramePr>
        <p:xfrm>
          <a:off x="3467100" y="1390650"/>
          <a:ext cx="2657474" cy="1343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Chart 25"/>
          <p:cNvGraphicFramePr/>
          <p:nvPr/>
        </p:nvGraphicFramePr>
        <p:xfrm>
          <a:off x="6124575" y="1390650"/>
          <a:ext cx="2647950" cy="1371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Chart 26"/>
          <p:cNvGraphicFramePr/>
          <p:nvPr/>
        </p:nvGraphicFramePr>
        <p:xfrm>
          <a:off x="3448049" y="2724151"/>
          <a:ext cx="2657475" cy="133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8" name="Chart 27"/>
          <p:cNvGraphicFramePr/>
          <p:nvPr/>
        </p:nvGraphicFramePr>
        <p:xfrm>
          <a:off x="6095999" y="2724149"/>
          <a:ext cx="2676525" cy="133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9" name="Chart 28"/>
          <p:cNvGraphicFramePr/>
          <p:nvPr/>
        </p:nvGraphicFramePr>
        <p:xfrm>
          <a:off x="3438525" y="4133850"/>
          <a:ext cx="2686050" cy="125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0" name="Chart 29"/>
          <p:cNvGraphicFramePr/>
          <p:nvPr/>
        </p:nvGraphicFramePr>
        <p:xfrm>
          <a:off x="6134099" y="4114799"/>
          <a:ext cx="2638425" cy="1266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1" name="Chart 30"/>
          <p:cNvGraphicFramePr/>
          <p:nvPr/>
        </p:nvGraphicFramePr>
        <p:xfrm>
          <a:off x="3438525" y="5381624"/>
          <a:ext cx="2686050" cy="136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33" name="Chart 32"/>
          <p:cNvGraphicFramePr/>
          <p:nvPr/>
        </p:nvGraphicFramePr>
        <p:xfrm>
          <a:off x="6134100" y="5400675"/>
          <a:ext cx="2619374" cy="1352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4" name="Title 1"/>
          <p:cNvSpPr txBox="1">
            <a:spLocks/>
          </p:cNvSpPr>
          <p:nvPr/>
        </p:nvSpPr>
        <p:spPr bwMode="auto">
          <a:xfrm>
            <a:off x="304800" y="1600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3600" b="0" kern="0" dirty="0">
                <a:solidFill>
                  <a:schemeClr val="tx2"/>
                </a:solidFill>
              </a:rPr>
              <a:t>10 clusters:</a:t>
            </a:r>
            <a:br>
              <a:rPr lang="en-US" sz="3600" b="0" kern="0" dirty="0">
                <a:solidFill>
                  <a:schemeClr val="tx2"/>
                </a:solidFill>
              </a:rPr>
            </a:br>
            <a:r>
              <a:rPr lang="en-US" sz="3600" b="0" kern="0" dirty="0" err="1">
                <a:solidFill>
                  <a:schemeClr val="tx2"/>
                </a:solidFill>
              </a:rPr>
              <a:t>Voynich</a:t>
            </a:r>
            <a:r>
              <a:rPr lang="en-US" sz="3600" b="0" kern="0" dirty="0">
                <a:solidFill>
                  <a:schemeClr val="tx2"/>
                </a:solidFill>
              </a:rPr>
              <a:t>-B</a:t>
            </a:r>
          </a:p>
          <a:p>
            <a:pPr lvl="0">
              <a:defRPr/>
            </a:pPr>
            <a:endParaRPr lang="en-US" sz="3600" b="0" kern="0" dirty="0">
              <a:solidFill>
                <a:schemeClr val="tx2"/>
              </a:solidFill>
            </a:endParaRPr>
          </a:p>
          <a:p>
            <a:pPr lvl="0">
              <a:defRPr/>
            </a:pPr>
            <a:r>
              <a:rPr lang="en-US" sz="3600" b="0" kern="0" dirty="0">
                <a:solidFill>
                  <a:schemeClr val="tx2"/>
                </a:solidFill>
              </a:rPr>
              <a:t>Tags per</a:t>
            </a:r>
          </a:p>
          <a:p>
            <a:pPr lvl="0">
              <a:defRPr/>
            </a:pPr>
            <a:r>
              <a:rPr lang="en-US" sz="3600" b="0" kern="0" dirty="0">
                <a:solidFill>
                  <a:schemeClr val="tx2"/>
                </a:solidFill>
              </a:rPr>
              <a:t>page</a:t>
            </a:r>
            <a:r>
              <a:rPr lang="en-US" sz="3600" b="0" kern="0" dirty="0" smtClean="0">
                <a:solidFill>
                  <a:schemeClr val="tx2"/>
                </a:solidFill>
              </a:rPr>
              <a:t>.</a:t>
            </a:r>
            <a:endParaRPr lang="en-US" sz="3600" b="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335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 txBox="1">
            <a:spLocks/>
          </p:cNvSpPr>
          <p:nvPr/>
        </p:nvSpPr>
        <p:spPr bwMode="auto">
          <a:xfrm>
            <a:off x="304800" y="2438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3600" b="0" kern="0" dirty="0">
                <a:solidFill>
                  <a:schemeClr val="tx2"/>
                </a:solidFill>
              </a:rPr>
              <a:t>10 clusters:</a:t>
            </a:r>
            <a:br>
              <a:rPr lang="en-US" sz="3600" b="0" kern="0" dirty="0">
                <a:solidFill>
                  <a:schemeClr val="tx2"/>
                </a:solidFill>
              </a:rPr>
            </a:br>
            <a:r>
              <a:rPr lang="en-US" sz="3600" b="0" kern="0" dirty="0" err="1">
                <a:solidFill>
                  <a:schemeClr val="tx2"/>
                </a:solidFill>
              </a:rPr>
              <a:t>Voynich</a:t>
            </a:r>
            <a:r>
              <a:rPr lang="en-US" sz="3600" b="0" kern="0" dirty="0">
                <a:solidFill>
                  <a:schemeClr val="tx2"/>
                </a:solidFill>
              </a:rPr>
              <a:t>-B</a:t>
            </a:r>
          </a:p>
          <a:p>
            <a:pPr lvl="0">
              <a:defRPr/>
            </a:pPr>
            <a:endParaRPr lang="en-US" sz="3600" b="0" kern="0" dirty="0">
              <a:solidFill>
                <a:schemeClr val="tx2"/>
              </a:solidFill>
            </a:endParaRPr>
          </a:p>
          <a:p>
            <a:pPr lvl="0">
              <a:defRPr/>
            </a:pPr>
            <a:r>
              <a:rPr lang="en-US" sz="3600" b="0" kern="0" dirty="0">
                <a:solidFill>
                  <a:schemeClr val="tx2"/>
                </a:solidFill>
              </a:rPr>
              <a:t>Tags per</a:t>
            </a:r>
          </a:p>
          <a:p>
            <a:pPr lvl="0">
              <a:defRPr/>
            </a:pPr>
            <a:r>
              <a:rPr lang="en-US" sz="3600" b="0" kern="0" dirty="0">
                <a:solidFill>
                  <a:schemeClr val="tx2"/>
                </a:solidFill>
              </a:rPr>
              <a:t>page.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“Bio” words vs.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“Stars” words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graphicFrame>
        <p:nvGraphicFramePr>
          <p:cNvPr id="13" name="Chart 12"/>
          <p:cNvGraphicFramePr/>
          <p:nvPr/>
        </p:nvGraphicFramePr>
        <p:xfrm>
          <a:off x="3429000" y="104775"/>
          <a:ext cx="2695574" cy="1285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Chart 23"/>
          <p:cNvGraphicFramePr/>
          <p:nvPr/>
        </p:nvGraphicFramePr>
        <p:xfrm>
          <a:off x="6134100" y="123824"/>
          <a:ext cx="2628900" cy="1285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Chart 24"/>
          <p:cNvGraphicFramePr/>
          <p:nvPr/>
        </p:nvGraphicFramePr>
        <p:xfrm>
          <a:off x="3467100" y="1390650"/>
          <a:ext cx="2657474" cy="1343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Chart 25"/>
          <p:cNvGraphicFramePr/>
          <p:nvPr/>
        </p:nvGraphicFramePr>
        <p:xfrm>
          <a:off x="6124575" y="1390650"/>
          <a:ext cx="2647950" cy="1371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Chart 26"/>
          <p:cNvGraphicFramePr/>
          <p:nvPr/>
        </p:nvGraphicFramePr>
        <p:xfrm>
          <a:off x="3448049" y="2724151"/>
          <a:ext cx="2657475" cy="133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8" name="Chart 27"/>
          <p:cNvGraphicFramePr/>
          <p:nvPr/>
        </p:nvGraphicFramePr>
        <p:xfrm>
          <a:off x="6095999" y="2724149"/>
          <a:ext cx="2676525" cy="133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9" name="Chart 28"/>
          <p:cNvGraphicFramePr/>
          <p:nvPr/>
        </p:nvGraphicFramePr>
        <p:xfrm>
          <a:off x="3438525" y="4133850"/>
          <a:ext cx="2686050" cy="125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0" name="Chart 29"/>
          <p:cNvGraphicFramePr/>
          <p:nvPr/>
        </p:nvGraphicFramePr>
        <p:xfrm>
          <a:off x="6134099" y="4114799"/>
          <a:ext cx="2638425" cy="1266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1" name="Chart 30"/>
          <p:cNvGraphicFramePr/>
          <p:nvPr/>
        </p:nvGraphicFramePr>
        <p:xfrm>
          <a:off x="3438525" y="5381624"/>
          <a:ext cx="2686050" cy="136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33" name="Chart 32"/>
          <p:cNvGraphicFramePr/>
          <p:nvPr/>
        </p:nvGraphicFramePr>
        <p:xfrm>
          <a:off x="6134100" y="5400675"/>
          <a:ext cx="2619374" cy="1352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4" name="Oval 13"/>
          <p:cNvSpPr/>
          <p:nvPr/>
        </p:nvSpPr>
        <p:spPr bwMode="auto">
          <a:xfrm>
            <a:off x="4648200" y="533400"/>
            <a:ext cx="990600" cy="533400"/>
          </a:xfrm>
          <a:prstGeom prst="ellipse">
            <a:avLst/>
          </a:prstGeom>
          <a:solidFill>
            <a:srgbClr val="FFFF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810000" y="1905000"/>
            <a:ext cx="990600" cy="533400"/>
          </a:xfrm>
          <a:prstGeom prst="ellipse">
            <a:avLst/>
          </a:prstGeom>
          <a:solidFill>
            <a:srgbClr val="FFFF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648200" y="4572000"/>
            <a:ext cx="990600" cy="533400"/>
          </a:xfrm>
          <a:prstGeom prst="ellipse">
            <a:avLst/>
          </a:prstGeom>
          <a:solidFill>
            <a:srgbClr val="FFFF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315200" y="3276600"/>
            <a:ext cx="990600" cy="533400"/>
          </a:xfrm>
          <a:prstGeom prst="ellipse">
            <a:avLst/>
          </a:prstGeom>
          <a:solidFill>
            <a:srgbClr val="FFFF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315200" y="4572000"/>
            <a:ext cx="990600" cy="533400"/>
          </a:xfrm>
          <a:prstGeom prst="ellipse">
            <a:avLst/>
          </a:prstGeom>
          <a:solidFill>
            <a:srgbClr val="FFFF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400800" y="5943600"/>
            <a:ext cx="990600" cy="533400"/>
          </a:xfrm>
          <a:prstGeom prst="ellipse">
            <a:avLst/>
          </a:prstGeom>
          <a:solidFill>
            <a:srgbClr val="FFFF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648200" y="3200400"/>
            <a:ext cx="990600" cy="533400"/>
          </a:xfrm>
          <a:prstGeom prst="ellipse">
            <a:avLst/>
          </a:prstGeom>
          <a:solidFill>
            <a:srgbClr val="FFFF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flipV="1">
            <a:off x="2286000" y="2438400"/>
            <a:ext cx="1600200" cy="1676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V="1">
            <a:off x="3200400" y="3733800"/>
            <a:ext cx="1447800" cy="1104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296940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Kook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2094</TotalTime>
  <Words>4913</Words>
  <Application>Microsoft Office PowerPoint</Application>
  <PresentationFormat>On-screen Show (4:3)</PresentationFormat>
  <Paragraphs>1175</Paragraphs>
  <Slides>92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4" baseType="lpstr">
      <vt:lpstr>Default Design</vt:lpstr>
      <vt:lpstr>Image</vt:lpstr>
      <vt:lpstr>Slide 1</vt:lpstr>
      <vt:lpstr>Voynich Manuscript (VMS)</vt:lpstr>
      <vt:lpstr>“Herbal” section</vt:lpstr>
      <vt:lpstr>“Astrological” section</vt:lpstr>
      <vt:lpstr>“Biological” section</vt:lpstr>
      <vt:lpstr>“Pharmacological” section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Newbold Decipherment</vt:lpstr>
      <vt:lpstr>Newbold System</vt:lpstr>
      <vt:lpstr>Newbold Decipherment</vt:lpstr>
      <vt:lpstr>Slide 18</vt:lpstr>
      <vt:lpstr>Slide 19</vt:lpstr>
      <vt:lpstr>Let’s Decipher with Newbold !</vt:lpstr>
      <vt:lpstr>Let’s Decipher with Newbold !</vt:lpstr>
      <vt:lpstr>Newbold’s Results</vt:lpstr>
      <vt:lpstr>Slide 23</vt:lpstr>
      <vt:lpstr>VMS Text</vt:lpstr>
      <vt:lpstr>Transcription</vt:lpstr>
      <vt:lpstr>Alphabet: Currier/D’Imperio Transcription</vt:lpstr>
      <vt:lpstr>Alphabet: Currier/D’Imperio Transcription</vt:lpstr>
      <vt:lpstr>Alphabet: Currier/D’Imperio Transcription</vt:lpstr>
      <vt:lpstr>Alphabet: Currier/D’Imperio Transcription</vt:lpstr>
      <vt:lpstr>Letter Frequencies</vt:lpstr>
      <vt:lpstr>Most Frequent “Words”</vt:lpstr>
      <vt:lpstr>Word Repeats</vt:lpstr>
      <vt:lpstr>Cryptogram Theory</vt:lpstr>
      <vt:lpstr>Theory of William Freidman</vt:lpstr>
      <vt:lpstr>Writing in Tongues?</vt:lpstr>
      <vt:lpstr>Hoax?</vt:lpstr>
      <vt:lpstr>Gordon Rugg Theory (Scientific American, 2004)</vt:lpstr>
      <vt:lpstr>Substitution Cipher</vt:lpstr>
      <vt:lpstr>Substitution Cipher</vt:lpstr>
      <vt:lpstr>Substitution Cipher</vt:lpstr>
      <vt:lpstr>Substitution Cipher</vt:lpstr>
      <vt:lpstr>Substitution Cipher</vt:lpstr>
      <vt:lpstr>Substitution Cipher</vt:lpstr>
      <vt:lpstr>Substitution Cipher</vt:lpstr>
      <vt:lpstr>Substitution Cipher</vt:lpstr>
      <vt:lpstr>Substitution Cipher</vt:lpstr>
      <vt:lpstr>Slide 47</vt:lpstr>
      <vt:lpstr>Computer Decipherment</vt:lpstr>
      <vt:lpstr>Substitution Cipher</vt:lpstr>
      <vt:lpstr>80+ Plaintext Languages</vt:lpstr>
      <vt:lpstr>Consonantal Writing</vt:lpstr>
      <vt:lpstr>Slide 52</vt:lpstr>
      <vt:lpstr>Unsupervised Letter Clustering</vt:lpstr>
      <vt:lpstr>Unsupervised Letter Clustering</vt:lpstr>
      <vt:lpstr>Unsupervised Letter Clustering</vt:lpstr>
      <vt:lpstr>Unsupervised Letter Clustering</vt:lpstr>
      <vt:lpstr>Slide 57</vt:lpstr>
      <vt:lpstr>Word Clustering</vt:lpstr>
      <vt:lpstr>Word Clustering</vt:lpstr>
      <vt:lpstr>Word Clustering</vt:lpstr>
      <vt:lpstr>Word Clustering</vt:lpstr>
      <vt:lpstr>Word Clustering</vt:lpstr>
      <vt:lpstr>Statistical Analysis of Voynich B</vt:lpstr>
      <vt:lpstr>The PAGE</vt:lpstr>
      <vt:lpstr>Can we identify content words and function words?</vt:lpstr>
      <vt:lpstr>Can we identify content words and function words?</vt:lpstr>
      <vt:lpstr>Can we identify content words and function words?</vt:lpstr>
      <vt:lpstr>Can we identify content words and function words?</vt:lpstr>
      <vt:lpstr>Do the content words indicate topics?</vt:lpstr>
      <vt:lpstr>Content words and function words</vt:lpstr>
      <vt:lpstr>Are the pages in order?</vt:lpstr>
      <vt:lpstr>Are the pages in order?</vt:lpstr>
      <vt:lpstr>The Line</vt:lpstr>
      <vt:lpstr>Is the text prose?</vt:lpstr>
      <vt:lpstr>Is the text prose?</vt:lpstr>
      <vt:lpstr>Is the text prose?</vt:lpstr>
      <vt:lpstr>Is the text prose?</vt:lpstr>
      <vt:lpstr>How predictable are word sequences?</vt:lpstr>
      <vt:lpstr>Are there collocations?</vt:lpstr>
      <vt:lpstr>Are there collocations?</vt:lpstr>
      <vt:lpstr>Are there collocations?</vt:lpstr>
      <vt:lpstr>Are there collocations?</vt:lpstr>
      <vt:lpstr>The Word</vt:lpstr>
      <vt:lpstr>Word length distribution</vt:lpstr>
      <vt:lpstr>Word-internal structure</vt:lpstr>
      <vt:lpstr>Conclusion</vt:lpstr>
      <vt:lpstr>thanks!</vt:lpstr>
      <vt:lpstr>backup</vt:lpstr>
      <vt:lpstr>10 clusters: English</vt:lpstr>
      <vt:lpstr>Slide 90</vt:lpstr>
      <vt:lpstr>Slide 91</vt:lpstr>
      <vt:lpstr>Slide 92</vt:lpstr>
    </vt:vector>
  </TitlesOfParts>
  <Company>USC/ISI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Voynich Manuscript  a mystery</dc:title>
  <dc:creator>knight</dc:creator>
  <cp:lastModifiedBy>knight</cp:lastModifiedBy>
  <cp:revision>183</cp:revision>
  <dcterms:created xsi:type="dcterms:W3CDTF">2007-02-12T19:40:55Z</dcterms:created>
  <dcterms:modified xsi:type="dcterms:W3CDTF">2013-03-11T23:32:11Z</dcterms:modified>
</cp:coreProperties>
</file>